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88" r:id="rId5"/>
    <p:sldId id="262" r:id="rId6"/>
    <p:sldId id="3920" r:id="rId7"/>
    <p:sldId id="3916" r:id="rId8"/>
    <p:sldId id="3917" r:id="rId9"/>
    <p:sldId id="3918" r:id="rId10"/>
    <p:sldId id="3919" r:id="rId11"/>
    <p:sldId id="3921" r:id="rId12"/>
    <p:sldId id="3922" r:id="rId13"/>
    <p:sldId id="3923" r:id="rId14"/>
    <p:sldId id="3924" r:id="rId15"/>
    <p:sldId id="3925" r:id="rId16"/>
    <p:sldId id="3935" r:id="rId17"/>
    <p:sldId id="3927" r:id="rId18"/>
    <p:sldId id="3929" r:id="rId19"/>
    <p:sldId id="3928" r:id="rId20"/>
    <p:sldId id="3930" r:id="rId21"/>
    <p:sldId id="3931" r:id="rId22"/>
    <p:sldId id="3933" r:id="rId23"/>
    <p:sldId id="3934" r:id="rId24"/>
    <p:sldId id="3932" r:id="rId25"/>
    <p:sldId id="293" r:id="rId26"/>
    <p:sldId id="3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18E929-7FDF-464E-852B-C157A7ADB5D4}" v="3252" dt="2022-10-31T03:00:45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microsoft.com/office/2015/10/relationships/revisionInfo" Target="revisionInfo.xml" Id="rId33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viewProps" Target="viewProps.xml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presProps" Target="presProps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tableStyles" Target="tableStyles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theme" Target="theme/theme1.xml" Id="rId30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5EB40-3735-4FDC-BD5F-0777BE28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6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D249C-B999-49A3-AC2D-4D59C152F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5D392-FEFE-4689-A882-9168B671A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76879-F17E-4759-9668-88E46613B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F986D-0AA9-403D-9CF3-B1409732D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21C23-52FC-492F-A51A-FFDB6281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4A374-11BD-424E-9DEA-7EE0A068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0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28282-3548-4A68-B569-72F42E6F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B0635A-5A72-4060-9DC3-3DC0BBF62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CB898-C60B-4ABD-AA71-B6CDE349E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F786A-6E36-4970-9575-1187B055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1B206-B02B-4481-916B-0EBB1DEE9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77432-C1CB-438B-9997-A796B7A54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20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AD339-2DFA-4C29-A1A8-0967301F0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140DF-9E17-4CBD-9B65-75BA28CB6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E5018-A91B-4B43-A991-ED1DFC3D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648F8-4E6E-4BAA-B33D-23A95642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9DED4-3507-4F1E-A06B-1E986FBB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7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9544BC-C3BE-4BC4-B15E-31F7B3C3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0F4699-C090-4E66-94F9-3491832B7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93599-0A5E-4C49-8AD7-B159B237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4CA16-CE0E-459F-9A92-464AE36D6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64597-4234-4B92-820F-5EB8720B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6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BFDC27E-231C-4602-831B-64063BB891EE}"/>
              </a:ext>
            </a:extLst>
          </p:cNvPr>
          <p:cNvGrpSpPr/>
          <p:nvPr userDrawn="1"/>
        </p:nvGrpSpPr>
        <p:grpSpPr>
          <a:xfrm>
            <a:off x="-404652" y="-452674"/>
            <a:ext cx="13001297" cy="7123221"/>
            <a:chOff x="-404652" y="-452674"/>
            <a:chExt cx="13001297" cy="7123221"/>
          </a:xfrm>
        </p:grpSpPr>
        <p:sp>
          <p:nvSpPr>
            <p:cNvPr id="8" name="Wave 7">
              <a:extLst>
                <a:ext uri="{FF2B5EF4-FFF2-40B4-BE49-F238E27FC236}">
                  <a16:creationId xmlns:a16="http://schemas.microsoft.com/office/drawing/2014/main" id="{955BE1F2-53D4-4195-8849-CB9CA1820042}"/>
                </a:ext>
              </a:extLst>
            </p:cNvPr>
            <p:cNvSpPr/>
            <p:nvPr/>
          </p:nvSpPr>
          <p:spPr>
            <a:xfrm>
              <a:off x="-404652" y="-452674"/>
              <a:ext cx="13001297" cy="1876126"/>
            </a:xfrm>
            <a:prstGeom prst="wave">
              <a:avLst/>
            </a:prstGeom>
            <a:solidFill>
              <a:srgbClr val="00AC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2C98008A-12C6-4EEF-92FC-1925D6FB0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55" y="347323"/>
              <a:ext cx="3335232" cy="128191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313171-9FD7-4E81-9B0A-C1A84B4A63DB}"/>
                </a:ext>
              </a:extLst>
            </p:cNvPr>
            <p:cNvSpPr/>
            <p:nvPr/>
          </p:nvSpPr>
          <p:spPr>
            <a:xfrm>
              <a:off x="3101807" y="2489888"/>
              <a:ext cx="5988373" cy="23338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8B3E2C-F39D-4A6D-862B-037C7C326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56717" y="5737860"/>
              <a:ext cx="1091442" cy="93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44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419884-43CA-404B-9876-45BCDD90190C}"/>
              </a:ext>
            </a:extLst>
          </p:cNvPr>
          <p:cNvSpPr/>
          <p:nvPr userDrawn="1"/>
        </p:nvSpPr>
        <p:spPr>
          <a:xfrm>
            <a:off x="4792717" y="2866586"/>
            <a:ext cx="2606566" cy="612228"/>
          </a:xfrm>
          <a:prstGeom prst="rect">
            <a:avLst/>
          </a:prstGeom>
          <a:solidFill>
            <a:srgbClr val="DE8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7737C-C176-4D1B-94B4-16E0776D82E6}"/>
              </a:ext>
            </a:extLst>
          </p:cNvPr>
          <p:cNvSpPr/>
          <p:nvPr userDrawn="1"/>
        </p:nvSpPr>
        <p:spPr>
          <a:xfrm rot="21373272">
            <a:off x="4769364" y="2866586"/>
            <a:ext cx="2606566" cy="612228"/>
          </a:xfrm>
          <a:prstGeom prst="rect">
            <a:avLst/>
          </a:prstGeom>
          <a:solidFill>
            <a:srgbClr val="BC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304FF-9255-455E-A2C3-88D86F03B953}"/>
              </a:ext>
            </a:extLst>
          </p:cNvPr>
          <p:cNvSpPr txBox="1"/>
          <p:nvPr userDrawn="1"/>
        </p:nvSpPr>
        <p:spPr>
          <a:xfrm>
            <a:off x="5044966" y="2884342"/>
            <a:ext cx="2102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73900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2267-640E-4B03-A509-CEC4AC3D1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D5E02-157A-4125-9FD7-3D4BDD17F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0750C-3935-42EF-8BAB-B3D56207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695E9-CB99-4387-8001-9CAF94B0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1142-FBA3-4B94-A061-601240E2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2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3206C-05F5-4377-AF6E-D4D2B5104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049E0-1123-4F7E-8C9E-CE4D15958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EF0CC-72BB-4A78-A99B-F353C4858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94CBD-90F8-484B-8A07-AA2B39C1E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B5CE3-028D-4C20-82D1-200BE852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5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0F01B-DD12-400F-8B5F-02226236C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A02D3-BF81-4AA8-B881-17B47DE52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A0C3F-30FC-41B5-B2A7-198A93711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0B94-F085-4B0E-966E-B2D2B7E52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62E03-DB5A-4BE3-9ED4-B7E85217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BBDF1-D911-4722-A85C-3BA0F600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1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1FF3-1609-4F7A-9D1B-11C3250A3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1FB11-6AF1-4663-B81E-810ECE1AE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F2978-D766-45C6-AC84-5592F1707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8BABD-DCB9-4C5E-B045-ACBEB9D12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78F28-9553-40F4-B37C-802DDB5FCC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439D7-2BE3-4BED-B3EA-C02E1E31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7DF3A9-75B7-45B5-BF1B-A9F45AB7C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A06F65-A74F-4DCF-835B-83FBBD9F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67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1D3AA-A547-49F7-8B84-9586C81BE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E6F6B-378A-484A-9650-BBC5E1B70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52681-509A-44B6-9CFA-E80BEE1C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26131-0572-4E22-931B-A17441FD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0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479D4-F633-406B-B3F2-119FDFF04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19C9E-3319-45C2-A74F-99DF133E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47CDD-3682-45AF-B5B2-02A3B3BCA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7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67FC47-99EC-47B7-A664-54CB7C32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BDE26-DFF8-4CD8-BDE9-A0FDD023F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ECF03-5BE6-4DEA-B3F9-471861E38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30273-0AD5-4C13-ABB5-FC64065CC98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FA957-AB2D-42AA-8ED7-FB985FE75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F53E1-940F-49B6-9371-279A37C24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286923A-1349-4ADF-B3C2-9F8EC3CE5E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095982"/>
            <a:ext cx="1596876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0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95197-9127-45D8-84B2-B1665E7D9F06}"/>
              </a:ext>
            </a:extLst>
          </p:cNvPr>
          <p:cNvSpPr txBox="1"/>
          <p:nvPr/>
        </p:nvSpPr>
        <p:spPr>
          <a:xfrm>
            <a:off x="9515475" y="501676"/>
            <a:ext cx="2676525" cy="68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Chapter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7353D-AD4B-434E-B069-E0A561024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08" y="2170067"/>
            <a:ext cx="7738655" cy="2767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3E6727-530C-4B73-9ABB-C932C466500A}"/>
              </a:ext>
            </a:extLst>
          </p:cNvPr>
          <p:cNvSpPr/>
          <p:nvPr/>
        </p:nvSpPr>
        <p:spPr>
          <a:xfrm>
            <a:off x="3515557" y="3355759"/>
            <a:ext cx="5335480" cy="1216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AB1332-C868-4B0D-9BB8-B6F911035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882" y="3535979"/>
            <a:ext cx="4370235" cy="70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31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96DE6CA5-442B-4995-AC21-4C5A963BC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3" t="-142" r="2430" b="142"/>
          <a:stretch/>
        </p:blipFill>
        <p:spPr bwMode="auto">
          <a:xfrm>
            <a:off x="2264228" y="2225244"/>
            <a:ext cx="4247108" cy="38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77D340-57DC-45C0-9A1D-A2DA9EC0B963}"/>
              </a:ext>
            </a:extLst>
          </p:cNvPr>
          <p:cNvSpPr/>
          <p:nvPr/>
        </p:nvSpPr>
        <p:spPr>
          <a:xfrm>
            <a:off x="5912960" y="1478932"/>
            <a:ext cx="3100411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C9337-62BA-4D59-8F33-E30DF72BC0EB}"/>
              </a:ext>
            </a:extLst>
          </p:cNvPr>
          <p:cNvSpPr txBox="1"/>
          <p:nvPr/>
        </p:nvSpPr>
        <p:spPr>
          <a:xfrm>
            <a:off x="2884875" y="1517358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My mother is busy </a:t>
            </a:r>
            <a:r>
              <a:rPr lang="en-US" sz="4000" b="1">
                <a:solidFill>
                  <a:srgbClr val="0070C0"/>
                </a:solidFill>
              </a:rPr>
              <a:t>like</a:t>
            </a:r>
            <a:r>
              <a:rPr lang="en-US" sz="4000" b="1"/>
              <a:t> a bee.</a:t>
            </a:r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So, mum is not just busy. She is very busy!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D5D540-532C-47E3-BBB1-453D53B4813C}"/>
              </a:ext>
            </a:extLst>
          </p:cNvPr>
          <p:cNvGrpSpPr/>
          <p:nvPr/>
        </p:nvGrpSpPr>
        <p:grpSpPr>
          <a:xfrm>
            <a:off x="286176" y="2374519"/>
            <a:ext cx="3203900" cy="1477954"/>
            <a:chOff x="8837556" y="2164301"/>
            <a:chExt cx="3203900" cy="1477954"/>
          </a:xfrm>
        </p:grpSpPr>
        <p:sp>
          <p:nvSpPr>
            <p:cNvPr id="21" name="Thought Bubble: Cloud 20">
              <a:extLst>
                <a:ext uri="{FF2B5EF4-FFF2-40B4-BE49-F238E27FC236}">
                  <a16:creationId xmlns:a16="http://schemas.microsoft.com/office/drawing/2014/main" id="{0A2FF43A-B060-4108-824C-5C5DC918D6F5}"/>
                </a:ext>
              </a:extLst>
            </p:cNvPr>
            <p:cNvSpPr/>
            <p:nvPr/>
          </p:nvSpPr>
          <p:spPr>
            <a:xfrm>
              <a:off x="8837556" y="2164301"/>
              <a:ext cx="3203900" cy="1477954"/>
            </a:xfrm>
            <a:prstGeom prst="cloudCallout">
              <a:avLst>
                <a:gd name="adj1" fmla="val 67435"/>
                <a:gd name="adj2" fmla="val 1355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D4F578-7F90-48AC-B5F7-C428CD4E0E6E}"/>
                </a:ext>
              </a:extLst>
            </p:cNvPr>
            <p:cNvSpPr txBox="1"/>
            <p:nvPr/>
          </p:nvSpPr>
          <p:spPr>
            <a:xfrm>
              <a:off x="9133106" y="2549032"/>
              <a:ext cx="2803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effectLst>
                    <a:glow rad="127000">
                      <a:schemeClr val="bg1"/>
                    </a:glow>
                  </a:effectLst>
                  <a:latin typeface="Congenial Black" panose="02000503040000020004" pitchFamily="2" charset="0"/>
                </a:rPr>
                <a:t>Hey, me too!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69FF1D2-955B-4A54-B21E-CFDA2164F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95" r="39782" b="15032"/>
          <a:stretch/>
        </p:blipFill>
        <p:spPr>
          <a:xfrm>
            <a:off x="5524196" y="2219759"/>
            <a:ext cx="5011186" cy="3875762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DDE3020B-3F53-4528-AAE8-7DEBE0AC4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868" y1="44877" x2="75868" y2="44877"/>
                        <a14:foregroundMark x1="77985" y1="44200" x2="73412" y2="4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027459" y="3031124"/>
            <a:ext cx="2690456" cy="26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ED630F3-B0EF-4D74-8CB1-B1BE7547F52C}"/>
              </a:ext>
            </a:extLst>
          </p:cNvPr>
          <p:cNvGrpSpPr/>
          <p:nvPr/>
        </p:nvGrpSpPr>
        <p:grpSpPr>
          <a:xfrm>
            <a:off x="8122416" y="2353044"/>
            <a:ext cx="3668769" cy="1477954"/>
            <a:chOff x="8837556" y="2164301"/>
            <a:chExt cx="3668769" cy="1477954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id="{34DC3007-7303-43E9-8758-433596F03E35}"/>
                </a:ext>
              </a:extLst>
            </p:cNvPr>
            <p:cNvSpPr/>
            <p:nvPr/>
          </p:nvSpPr>
          <p:spPr>
            <a:xfrm>
              <a:off x="8837556" y="2164301"/>
              <a:ext cx="3203900" cy="1477954"/>
            </a:xfrm>
            <a:prstGeom prst="cloudCallout">
              <a:avLst>
                <a:gd name="adj1" fmla="val -50690"/>
                <a:gd name="adj2" fmla="val 6425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BE0F41-4856-409C-BE0F-92CBBF4860FC}"/>
                </a:ext>
              </a:extLst>
            </p:cNvPr>
            <p:cNvSpPr txBox="1"/>
            <p:nvPr/>
          </p:nvSpPr>
          <p:spPr>
            <a:xfrm>
              <a:off x="9013371" y="2610891"/>
              <a:ext cx="3492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effectLst>
                    <a:glow rad="127000">
                      <a:schemeClr val="bg1"/>
                    </a:glow>
                  </a:effectLst>
                  <a:latin typeface="Congenial Black" panose="02000503040000020004" pitchFamily="2" charset="0"/>
                </a:rPr>
                <a:t>I’m very busy!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4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5 -2.96296E-6 C -0.0056 -2.96296E-6 0.02891 0.01898 0.02891 0.04236 C 0.02891 0.06551 -0.0056 0.08473 -0.04805 0.08473 C -0.09063 0.08473 -0.125 0.06551 -0.125 0.04236 C -0.125 0.01898 -0.09063 -2.96296E-6 -0.04805 -2.96296E-6 Z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DC9337-62BA-4D59-8F33-E30DF72BC0EB}"/>
              </a:ext>
            </a:extLst>
          </p:cNvPr>
          <p:cNvSpPr txBox="1"/>
          <p:nvPr/>
        </p:nvSpPr>
        <p:spPr>
          <a:xfrm>
            <a:off x="2757875" y="3807257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My mother is busy </a:t>
            </a:r>
            <a:r>
              <a:rPr lang="en-US" sz="4000" b="1">
                <a:solidFill>
                  <a:srgbClr val="0070C0"/>
                </a:solidFill>
              </a:rPr>
              <a:t>like</a:t>
            </a:r>
            <a:r>
              <a:rPr lang="en-US" sz="4000" b="1"/>
              <a:t> a bee.</a:t>
            </a:r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Let’s take a look at these similes again.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1D11B-74E7-4BE4-BC4C-CCFAAC18B62D}"/>
              </a:ext>
            </a:extLst>
          </p:cNvPr>
          <p:cNvSpPr txBox="1"/>
          <p:nvPr/>
        </p:nvSpPr>
        <p:spPr>
          <a:xfrm>
            <a:off x="2757875" y="2342858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Ben can run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fast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lightning.</a:t>
            </a:r>
          </a:p>
        </p:txBody>
      </p:sp>
    </p:spTree>
    <p:extLst>
      <p:ext uri="{BB962C8B-B14F-4D97-AF65-F5344CB8AC3E}">
        <p14:creationId xmlns:p14="http://schemas.microsoft.com/office/powerpoint/2010/main" val="12103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B6AC40-5238-4B5B-95A4-654B0504D9A8}"/>
              </a:ext>
            </a:extLst>
          </p:cNvPr>
          <p:cNvSpPr/>
          <p:nvPr/>
        </p:nvSpPr>
        <p:spPr>
          <a:xfrm>
            <a:off x="5392261" y="2368258"/>
            <a:ext cx="602140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4F8AD-DA7D-4AB4-9315-841697D714FB}"/>
              </a:ext>
            </a:extLst>
          </p:cNvPr>
          <p:cNvSpPr/>
          <p:nvPr/>
        </p:nvSpPr>
        <p:spPr>
          <a:xfrm>
            <a:off x="6840061" y="2368258"/>
            <a:ext cx="602140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408A02-CC17-4713-843B-0BCF87488CF2}"/>
              </a:ext>
            </a:extLst>
          </p:cNvPr>
          <p:cNvSpPr/>
          <p:nvPr/>
        </p:nvSpPr>
        <p:spPr>
          <a:xfrm>
            <a:off x="6840061" y="3807257"/>
            <a:ext cx="852408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C9337-62BA-4D59-8F33-E30DF72BC0EB}"/>
              </a:ext>
            </a:extLst>
          </p:cNvPr>
          <p:cNvSpPr txBox="1"/>
          <p:nvPr/>
        </p:nvSpPr>
        <p:spPr>
          <a:xfrm>
            <a:off x="2757875" y="3807257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My mother is busy </a:t>
            </a:r>
            <a:r>
              <a:rPr lang="en-US" sz="4000" b="1">
                <a:solidFill>
                  <a:srgbClr val="0070C0"/>
                </a:solidFill>
              </a:rPr>
              <a:t>like</a:t>
            </a:r>
            <a:r>
              <a:rPr lang="en-US" sz="4000" b="1"/>
              <a:t> a bee.</a:t>
            </a:r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We use the word ‘as’ or ‘like’ to compare </a:t>
            </a:r>
            <a:br>
              <a:rPr lang="en-US" altLang="zh-HK" sz="3200" b="1">
                <a:solidFill>
                  <a:schemeClr val="bg1"/>
                </a:solidFill>
              </a:rPr>
            </a:br>
            <a:r>
              <a:rPr lang="en-US" altLang="zh-HK" sz="3200" b="1">
                <a:solidFill>
                  <a:schemeClr val="bg1"/>
                </a:solidFill>
              </a:rPr>
              <a:t>one thing to another in similes .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1D11B-74E7-4BE4-BC4C-CCFAAC18B62D}"/>
              </a:ext>
            </a:extLst>
          </p:cNvPr>
          <p:cNvSpPr txBox="1"/>
          <p:nvPr/>
        </p:nvSpPr>
        <p:spPr>
          <a:xfrm>
            <a:off x="2757875" y="2342858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Ben can run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fast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lightning.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9CBAF-B44F-4B37-8389-515C02D645B7}"/>
              </a:ext>
            </a:extLst>
          </p:cNvPr>
          <p:cNvSpPr txBox="1"/>
          <p:nvPr/>
        </p:nvSpPr>
        <p:spPr>
          <a:xfrm>
            <a:off x="4033361" y="1284925"/>
            <a:ext cx="5363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Notice that we put ‘as’ </a:t>
            </a:r>
            <a:r>
              <a:rPr lang="en-US" sz="2800" u="sng">
                <a:solidFill>
                  <a:srgbClr val="0070C0"/>
                </a:solidFill>
                <a:latin typeface="Comic Sans MS" panose="030F0702030302020204" pitchFamily="66" charset="0"/>
              </a:rPr>
              <a:t>before</a:t>
            </a:r>
            <a:r>
              <a:rPr 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and </a:t>
            </a:r>
            <a:r>
              <a:rPr lang="en-US" sz="2800" u="sng">
                <a:solidFill>
                  <a:srgbClr val="0070C0"/>
                </a:solidFill>
                <a:latin typeface="Comic Sans MS" panose="030F0702030302020204" pitchFamily="66" charset="0"/>
              </a:rPr>
              <a:t>after</a:t>
            </a:r>
            <a:r>
              <a:rPr 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the adjective.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DDD0BFCB-EDDA-428A-BDCE-2415CBBC9259}"/>
              </a:ext>
            </a:extLst>
          </p:cNvPr>
          <p:cNvSpPr/>
          <p:nvPr/>
        </p:nvSpPr>
        <p:spPr>
          <a:xfrm rot="10800000">
            <a:off x="5496481" y="3016602"/>
            <a:ext cx="393700" cy="41239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2A6262E-BEBC-40DD-AE5C-72AF90CFE718}"/>
              </a:ext>
            </a:extLst>
          </p:cNvPr>
          <p:cNvSpPr/>
          <p:nvPr/>
        </p:nvSpPr>
        <p:spPr>
          <a:xfrm rot="10800000">
            <a:off x="6944281" y="3002140"/>
            <a:ext cx="393700" cy="41239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  <p:bldP spid="2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B6AC40-5238-4B5B-95A4-654B0504D9A8}"/>
              </a:ext>
            </a:extLst>
          </p:cNvPr>
          <p:cNvSpPr/>
          <p:nvPr/>
        </p:nvSpPr>
        <p:spPr>
          <a:xfrm>
            <a:off x="5392261" y="2368258"/>
            <a:ext cx="602140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4F8AD-DA7D-4AB4-9315-841697D714FB}"/>
              </a:ext>
            </a:extLst>
          </p:cNvPr>
          <p:cNvSpPr/>
          <p:nvPr/>
        </p:nvSpPr>
        <p:spPr>
          <a:xfrm>
            <a:off x="6840061" y="2368258"/>
            <a:ext cx="602140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408A02-CC17-4713-843B-0BCF87488CF2}"/>
              </a:ext>
            </a:extLst>
          </p:cNvPr>
          <p:cNvSpPr/>
          <p:nvPr/>
        </p:nvSpPr>
        <p:spPr>
          <a:xfrm>
            <a:off x="6840061" y="3807257"/>
            <a:ext cx="852408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C9337-62BA-4D59-8F33-E30DF72BC0EB}"/>
              </a:ext>
            </a:extLst>
          </p:cNvPr>
          <p:cNvSpPr txBox="1"/>
          <p:nvPr/>
        </p:nvSpPr>
        <p:spPr>
          <a:xfrm>
            <a:off x="2757875" y="3807257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My mother is busy </a:t>
            </a:r>
            <a:r>
              <a:rPr lang="en-US" sz="4000" b="1">
                <a:solidFill>
                  <a:srgbClr val="0070C0"/>
                </a:solidFill>
              </a:rPr>
              <a:t>like</a:t>
            </a:r>
            <a:r>
              <a:rPr lang="en-US" sz="4000" b="1"/>
              <a:t> a bee.</a:t>
            </a:r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We use the word ‘as’ or ‘like’ to compare </a:t>
            </a:r>
            <a:br>
              <a:rPr lang="en-US" altLang="zh-HK" sz="3200" b="1">
                <a:solidFill>
                  <a:schemeClr val="bg1"/>
                </a:solidFill>
              </a:rPr>
            </a:br>
            <a:r>
              <a:rPr lang="en-US" altLang="zh-HK" sz="3200" b="1">
                <a:solidFill>
                  <a:schemeClr val="bg1"/>
                </a:solidFill>
              </a:rPr>
              <a:t>one thing to another in similes .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1D11B-74E7-4BE4-BC4C-CCFAAC18B62D}"/>
              </a:ext>
            </a:extLst>
          </p:cNvPr>
          <p:cNvSpPr txBox="1"/>
          <p:nvPr/>
        </p:nvSpPr>
        <p:spPr>
          <a:xfrm>
            <a:off x="2757875" y="2342858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Ben can run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fast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lightning.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D10016-13DD-4278-9637-172A30E7F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9" b="98376" l="9816" r="89724">
                        <a14:foregroundMark x1="19172" y1="83063" x2="35276" y2="87471"/>
                        <a14:foregroundMark x1="34663" y1="88631" x2="45706" y2="93503"/>
                        <a14:foregroundMark x1="45706" y1="93503" x2="45859" y2="93503"/>
                        <a14:foregroundMark x1="51380" y1="89791" x2="61043" y2="80974"/>
                        <a14:foregroundMark x1="60890" y1="92111" x2="60429" y2="98376"/>
                        <a14:foregroundMark x1="68405" y1="9049" x2="69785" y2="12993"/>
                        <a14:foregroundMark x1="63344" y1="40603" x2="62270" y2="46868"/>
                        <a14:foregroundMark x1="75767" y1="42923" x2="72239" y2="44084"/>
                        <a14:foregroundMark x1="62577" y1="43619" x2="58742" y2="44316"/>
                        <a14:backgroundMark x1="48773" y1="18329" x2="48313" y2="26682"/>
                        <a14:backgroundMark x1="47239" y1="51972" x2="47239" y2="51972"/>
                        <a14:backgroundMark x1="47853" y1="98376" x2="48313" y2="99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5171" y="4212199"/>
            <a:ext cx="4002465" cy="2645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161EF4-B5D7-45C4-BC95-28949B0069C9}"/>
              </a:ext>
            </a:extLst>
          </p:cNvPr>
          <p:cNvSpPr txBox="1"/>
          <p:nvPr/>
        </p:nvSpPr>
        <p:spPr>
          <a:xfrm>
            <a:off x="3683001" y="4922703"/>
            <a:ext cx="6257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We use similes to make our writing more </a:t>
            </a:r>
            <a:r>
              <a:rPr lang="en-US" sz="3200" b="1">
                <a:solidFill>
                  <a:srgbClr val="ED7D31"/>
                </a:solidFill>
              </a:rPr>
              <a:t>vivid</a:t>
            </a:r>
            <a:r>
              <a:rPr lang="en-US" sz="3200" b="1"/>
              <a:t> and </a:t>
            </a:r>
            <a:r>
              <a:rPr lang="en-US" sz="3200" b="1">
                <a:solidFill>
                  <a:srgbClr val="ED7D31"/>
                </a:solidFill>
              </a:rPr>
              <a:t>interesting</a:t>
            </a:r>
            <a:r>
              <a:rPr lang="en-US" sz="3200" b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8427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Here’s an example from the reading passage.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80B379-0FF4-4B92-B82E-2254F79BD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2" t="47096" r="10459" b="36349"/>
          <a:stretch/>
        </p:blipFill>
        <p:spPr>
          <a:xfrm>
            <a:off x="508000" y="2514409"/>
            <a:ext cx="11176000" cy="1364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57B75-922A-441A-94EC-2C325D586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8" b="88889" l="8896" r="93865">
                        <a14:foregroundMark x1="10736" y1="47222" x2="9509" y2="55556"/>
                        <a14:foregroundMark x1="90184" y1="47917" x2="87117" y2="77083"/>
                        <a14:foregroundMark x1="93865" y1="36806" x2="91718" y2="715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08" y="1333404"/>
            <a:ext cx="3105583" cy="13717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A7F10F-F074-4E4A-AA21-94E638801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49" b="98376" l="9816" r="89724">
                        <a14:foregroundMark x1="19172" y1="83063" x2="35276" y2="87471"/>
                        <a14:foregroundMark x1="34663" y1="88631" x2="45706" y2="93503"/>
                        <a14:foregroundMark x1="45706" y1="93503" x2="45859" y2="93503"/>
                        <a14:foregroundMark x1="51380" y1="89791" x2="61043" y2="80974"/>
                        <a14:foregroundMark x1="60890" y1="92111" x2="60429" y2="98376"/>
                        <a14:foregroundMark x1="68405" y1="9049" x2="69785" y2="12993"/>
                        <a14:foregroundMark x1="63344" y1="40603" x2="62270" y2="46868"/>
                        <a14:foregroundMark x1="75767" y1="42923" x2="72239" y2="44084"/>
                        <a14:foregroundMark x1="62577" y1="43619" x2="58742" y2="44316"/>
                        <a14:backgroundMark x1="48773" y1="18329" x2="48313" y2="26682"/>
                        <a14:backgroundMark x1="47239" y1="51972" x2="47239" y2="51972"/>
                        <a14:backgroundMark x1="47853" y1="98376" x2="48313" y2="99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441" y="3196456"/>
            <a:ext cx="3962400" cy="261931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B31405-51B9-44D4-894D-D23AFE278F9D}"/>
              </a:ext>
            </a:extLst>
          </p:cNvPr>
          <p:cNvSpPr txBox="1"/>
          <p:nvPr/>
        </p:nvSpPr>
        <p:spPr>
          <a:xfrm>
            <a:off x="7910193" y="4284877"/>
            <a:ext cx="248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It’s a simile!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50253A-331E-4135-905F-670CBB2E1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8374" t="55815" r="23177" b="37089"/>
          <a:stretch/>
        </p:blipFill>
        <p:spPr>
          <a:xfrm>
            <a:off x="6159500" y="3213171"/>
            <a:ext cx="383540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9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Let’s look at an example from the reading passage.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80B379-0FF4-4B92-B82E-2254F79BD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2" t="47096" r="10459" b="36349"/>
          <a:stretch/>
        </p:blipFill>
        <p:spPr>
          <a:xfrm>
            <a:off x="508000" y="2514409"/>
            <a:ext cx="11176000" cy="1364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57B75-922A-441A-94EC-2C325D586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8" b="88889" l="8896" r="93865">
                        <a14:foregroundMark x1="10736" y1="47222" x2="9509" y2="55556"/>
                        <a14:foregroundMark x1="90184" y1="47917" x2="87117" y2="77083"/>
                        <a14:foregroundMark x1="93865" y1="36806" x2="91718" y2="715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08" y="1333404"/>
            <a:ext cx="3105583" cy="13717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A7F10F-F074-4E4A-AA21-94E638801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49" b="98376" l="9816" r="89724">
                        <a14:foregroundMark x1="19172" y1="83063" x2="35276" y2="87471"/>
                        <a14:foregroundMark x1="34663" y1="88631" x2="45706" y2="93503"/>
                        <a14:foregroundMark x1="45706" y1="93503" x2="45859" y2="93503"/>
                        <a14:foregroundMark x1="51380" y1="89791" x2="61043" y2="80974"/>
                        <a14:foregroundMark x1="60890" y1="92111" x2="60429" y2="98376"/>
                        <a14:foregroundMark x1="68405" y1="9049" x2="69785" y2="12993"/>
                        <a14:foregroundMark x1="63344" y1="40603" x2="62270" y2="46868"/>
                        <a14:foregroundMark x1="75767" y1="42923" x2="72239" y2="44084"/>
                        <a14:foregroundMark x1="62577" y1="43619" x2="58742" y2="44316"/>
                        <a14:backgroundMark x1="48773" y1="18329" x2="48313" y2="26682"/>
                        <a14:backgroundMark x1="47239" y1="51972" x2="47239" y2="51972"/>
                        <a14:backgroundMark x1="47853" y1="98376" x2="48313" y2="99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441" y="3196456"/>
            <a:ext cx="3962400" cy="261931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B31405-51B9-44D4-894D-D23AFE278F9D}"/>
              </a:ext>
            </a:extLst>
          </p:cNvPr>
          <p:cNvSpPr txBox="1"/>
          <p:nvPr/>
        </p:nvSpPr>
        <p:spPr>
          <a:xfrm>
            <a:off x="4962525" y="4554750"/>
            <a:ext cx="572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‘They’ refers to ‘mushrooms’.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50253A-331E-4135-905F-670CBB2E1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8374" t="55815" r="23177" b="37089"/>
          <a:stretch/>
        </p:blipFill>
        <p:spPr>
          <a:xfrm>
            <a:off x="6159500" y="3213171"/>
            <a:ext cx="3835400" cy="58477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AC60A1-FF37-4265-9B67-1176BA4D5870}"/>
              </a:ext>
            </a:extLst>
          </p:cNvPr>
          <p:cNvCxnSpPr/>
          <p:nvPr/>
        </p:nvCxnSpPr>
        <p:spPr>
          <a:xfrm>
            <a:off x="6248400" y="3721746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1734AC4-D0FB-429C-BA5D-480E0DB9D0A5}"/>
              </a:ext>
            </a:extLst>
          </p:cNvPr>
          <p:cNvSpPr/>
          <p:nvPr/>
        </p:nvSpPr>
        <p:spPr>
          <a:xfrm>
            <a:off x="3248025" y="3771900"/>
            <a:ext cx="3514725" cy="581025"/>
          </a:xfrm>
          <a:custGeom>
            <a:avLst/>
            <a:gdLst>
              <a:gd name="connsiteX0" fmla="*/ 3514725 w 3514725"/>
              <a:gd name="connsiteY0" fmla="*/ 0 h 581025"/>
              <a:gd name="connsiteX1" fmla="*/ 714375 w 3514725"/>
              <a:gd name="connsiteY1" fmla="*/ 581025 h 581025"/>
              <a:gd name="connsiteX2" fmla="*/ 0 w 3514725"/>
              <a:gd name="connsiteY2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4725" h="581025">
                <a:moveTo>
                  <a:pt x="3514725" y="0"/>
                </a:moveTo>
                <a:cubicBezTo>
                  <a:pt x="2407443" y="290512"/>
                  <a:pt x="1300162" y="581025"/>
                  <a:pt x="714375" y="581025"/>
                </a:cubicBezTo>
                <a:cubicBezTo>
                  <a:pt x="128588" y="581025"/>
                  <a:pt x="64294" y="29051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89A69A-B6F8-4581-8B86-6A691789E6E9}"/>
              </a:ext>
            </a:extLst>
          </p:cNvPr>
          <p:cNvCxnSpPr>
            <a:cxnSpLocks/>
          </p:cNvCxnSpPr>
          <p:nvPr/>
        </p:nvCxnSpPr>
        <p:spPr>
          <a:xfrm>
            <a:off x="2066925" y="3702696"/>
            <a:ext cx="202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80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CC1490-0770-4839-8B9B-D34A65812444}"/>
              </a:ext>
            </a:extLst>
          </p:cNvPr>
          <p:cNvSpPr/>
          <p:nvPr/>
        </p:nvSpPr>
        <p:spPr>
          <a:xfrm>
            <a:off x="7497285" y="3041742"/>
            <a:ext cx="2094389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What is the writer comparing the mushrooms to?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1D11B-74E7-4BE4-BC4C-CCFAAC18B62D}"/>
              </a:ext>
            </a:extLst>
          </p:cNvPr>
          <p:cNvSpPr txBox="1"/>
          <p:nvPr/>
        </p:nvSpPr>
        <p:spPr>
          <a:xfrm>
            <a:off x="2507050" y="3035007"/>
            <a:ext cx="8046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The mushrooms tasted </a:t>
            </a:r>
            <a:r>
              <a:rPr lang="en-US" sz="4000" b="1">
                <a:solidFill>
                  <a:srgbClr val="0070C0"/>
                </a:solidFill>
              </a:rPr>
              <a:t>like</a:t>
            </a:r>
            <a:r>
              <a:rPr lang="en-US" sz="4000" b="1"/>
              <a:t> water.</a:t>
            </a:r>
          </a:p>
        </p:txBody>
      </p:sp>
    </p:spTree>
    <p:extLst>
      <p:ext uri="{BB962C8B-B14F-4D97-AF65-F5344CB8AC3E}">
        <p14:creationId xmlns:p14="http://schemas.microsoft.com/office/powerpoint/2010/main" val="40511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CC1490-0770-4839-8B9B-D34A65812444}"/>
              </a:ext>
            </a:extLst>
          </p:cNvPr>
          <p:cNvSpPr/>
          <p:nvPr/>
        </p:nvSpPr>
        <p:spPr>
          <a:xfrm>
            <a:off x="7497285" y="3041742"/>
            <a:ext cx="2094389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How does water taste like?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1D11B-74E7-4BE4-BC4C-CCFAAC18B62D}"/>
              </a:ext>
            </a:extLst>
          </p:cNvPr>
          <p:cNvSpPr txBox="1"/>
          <p:nvPr/>
        </p:nvSpPr>
        <p:spPr>
          <a:xfrm>
            <a:off x="2507050" y="3035007"/>
            <a:ext cx="8046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The mushrooms tasted </a:t>
            </a:r>
            <a:r>
              <a:rPr lang="en-US" sz="4000" b="1">
                <a:solidFill>
                  <a:srgbClr val="0070C0"/>
                </a:solidFill>
              </a:rPr>
              <a:t>like</a:t>
            </a:r>
            <a:r>
              <a:rPr lang="en-US" sz="4000" b="1"/>
              <a:t> water.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9C286-FB4F-4A69-B3E4-696A6AEBB05F}"/>
              </a:ext>
            </a:extLst>
          </p:cNvPr>
          <p:cNvSpPr txBox="1"/>
          <p:nvPr/>
        </p:nvSpPr>
        <p:spPr>
          <a:xfrm>
            <a:off x="4309586" y="4295964"/>
            <a:ext cx="536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Water doesn’t have any taste!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0D35F-7181-4C56-AC51-71F277CB7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64" b="99443" l="9726" r="97257">
                        <a14:foregroundMark x1="93267" y1="45682" x2="90025" y2="49582"/>
                        <a14:foregroundMark x1="96259" y1="40669" x2="94264" y2="43454"/>
                        <a14:foregroundMark x1="69327" y1="81058" x2="56110" y2="88579"/>
                        <a14:foregroundMark x1="54863" y1="83287" x2="54364" y2="99443"/>
                        <a14:foregroundMark x1="71820" y1="75487" x2="62095" y2="83008"/>
                        <a14:foregroundMark x1="52120" y1="79387" x2="40898" y2="96100"/>
                        <a14:foregroundMark x1="44888" y1="79387" x2="47132" y2="86351"/>
                        <a14:foregroundMark x1="40898" y1="80223" x2="43392" y2="86072"/>
                        <a14:foregroundMark x1="35910" y1="85515" x2="33666" y2="96100"/>
                        <a14:foregroundMark x1="32918" y1="88022" x2="29426" y2="94708"/>
                        <a14:foregroundMark x1="35411" y1="46797" x2="61845" y2="44290"/>
                        <a14:foregroundMark x1="58354" y1="46518" x2="59352" y2="49304"/>
                        <a14:foregroundMark x1="54613" y1="76880" x2="55112" y2="79387"/>
                        <a14:foregroundMark x1="42893" y1="78830" x2="40648" y2="79666"/>
                        <a14:foregroundMark x1="44638" y1="6964" x2="39651" y2="10585"/>
                        <a14:foregroundMark x1="97257" y1="44011" x2="97257" y2="44011"/>
                        <a14:foregroundMark x1="54863" y1="61281" x2="45137" y2="67131"/>
                        <a14:foregroundMark x1="27182" y1="76602" x2="22444" y2="76602"/>
                        <a14:backgroundMark x1="94514" y1="40669" x2="94514" y2="40669"/>
                        <a14:backgroundMark x1="76808" y1="63231" x2="73317" y2="67967"/>
                        <a14:backgroundMark x1="34663" y1="74373" x2="34663" y2="74373"/>
                        <a14:backgroundMark x1="53616" y1="73259" x2="53616" y2="732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6136" y="3863158"/>
            <a:ext cx="2976791" cy="26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6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CC1490-0770-4839-8B9B-D34A65812444}"/>
              </a:ext>
            </a:extLst>
          </p:cNvPr>
          <p:cNvSpPr/>
          <p:nvPr/>
        </p:nvSpPr>
        <p:spPr>
          <a:xfrm>
            <a:off x="7497285" y="3041742"/>
            <a:ext cx="2094389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Right! So the writer wants to say that </a:t>
            </a:r>
            <a:br>
              <a:rPr lang="en-US" altLang="zh-HK" sz="3200" b="1">
                <a:solidFill>
                  <a:schemeClr val="bg1"/>
                </a:solidFill>
              </a:rPr>
            </a:br>
            <a:r>
              <a:rPr lang="en-US" altLang="zh-HK" sz="3200" b="1">
                <a:solidFill>
                  <a:schemeClr val="bg1"/>
                </a:solidFill>
              </a:rPr>
              <a:t>the mushrooms have no or very little taste. 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1D11B-74E7-4BE4-BC4C-CCFAAC18B62D}"/>
              </a:ext>
            </a:extLst>
          </p:cNvPr>
          <p:cNvSpPr txBox="1"/>
          <p:nvPr/>
        </p:nvSpPr>
        <p:spPr>
          <a:xfrm>
            <a:off x="2507050" y="3035007"/>
            <a:ext cx="8046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The mushrooms tasted </a:t>
            </a:r>
            <a:r>
              <a:rPr lang="en-US" sz="4000" b="1">
                <a:solidFill>
                  <a:srgbClr val="0070C0"/>
                </a:solidFill>
              </a:rPr>
              <a:t>like</a:t>
            </a:r>
            <a:r>
              <a:rPr lang="en-US" sz="4000" b="1"/>
              <a:t> water.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19F3758-C389-4DF9-971C-8EC06A5C7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8707" l="9995" r="89952">
                        <a14:foregroundMark x1="30523" y1="90340" x2="29822" y2="91916"/>
                        <a14:foregroundMark x1="24273" y1="90340" x2="24273" y2="90340"/>
                        <a14:foregroundMark x1="24946" y1="98707" x2="24946" y2="98707"/>
                        <a14:foregroundMark x1="27047" y1="95554" x2="27047" y2="95554"/>
                        <a14:foregroundMark x1="63551" y1="19402" x2="55226" y2="19402"/>
                        <a14:foregroundMark x1="53125" y1="18351" x2="60426" y2="20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309783" y="5012868"/>
            <a:ext cx="2767699" cy="184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8AD2CCE-0194-40B1-A345-DB89C346B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0" b="99717" l="9938" r="89959">
                        <a14:foregroundMark x1="64065" y1="7960" x2="61417" y2="11071"/>
                        <a14:foregroundMark x1="60626" y1="83515" x2="61417" y2="99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332795" y="3806416"/>
            <a:ext cx="3582988" cy="30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2FBB0D8-DF8A-4F23-B960-B72CB6F9B633}"/>
              </a:ext>
            </a:extLst>
          </p:cNvPr>
          <p:cNvGrpSpPr/>
          <p:nvPr/>
        </p:nvGrpSpPr>
        <p:grpSpPr>
          <a:xfrm>
            <a:off x="3319200" y="3927600"/>
            <a:ext cx="4544171" cy="1489075"/>
            <a:chOff x="7497285" y="1838325"/>
            <a:chExt cx="4544171" cy="1489075"/>
          </a:xfrm>
        </p:grpSpPr>
        <p:sp>
          <p:nvSpPr>
            <p:cNvPr id="17" name="Thought Bubble: Cloud 16">
              <a:extLst>
                <a:ext uri="{FF2B5EF4-FFF2-40B4-BE49-F238E27FC236}">
                  <a16:creationId xmlns:a16="http://schemas.microsoft.com/office/drawing/2014/main" id="{03A75796-13A7-4FF7-9F33-B4A11879602C}"/>
                </a:ext>
              </a:extLst>
            </p:cNvPr>
            <p:cNvSpPr/>
            <p:nvPr/>
          </p:nvSpPr>
          <p:spPr>
            <a:xfrm>
              <a:off x="7497285" y="1838325"/>
              <a:ext cx="4544171" cy="1489075"/>
            </a:xfrm>
            <a:prstGeom prst="cloudCallout">
              <a:avLst>
                <a:gd name="adj1" fmla="val 64735"/>
                <a:gd name="adj2" fmla="val 2587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9E34C1-DEDB-4528-A61A-6F22FED3D2EC}"/>
                </a:ext>
              </a:extLst>
            </p:cNvPr>
            <p:cNvSpPr txBox="1"/>
            <p:nvPr/>
          </p:nvSpPr>
          <p:spPr>
            <a:xfrm>
              <a:off x="8029844" y="2142460"/>
              <a:ext cx="40116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effectLst>
                    <a:glow rad="127000">
                      <a:schemeClr val="bg1"/>
                    </a:glow>
                  </a:effectLst>
                  <a:latin typeface="Congenial Black" panose="02000503040000020004" pitchFamily="2" charset="0"/>
                </a:rPr>
                <a:t>Yuck! The mushrooms have no taste!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954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CC6ED-630C-4953-B29F-8DF722685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9" b="98376" l="9816" r="89724">
                        <a14:foregroundMark x1="19172" y1="83063" x2="35276" y2="87471"/>
                        <a14:foregroundMark x1="34663" y1="88631" x2="45706" y2="93503"/>
                        <a14:foregroundMark x1="45706" y1="93503" x2="45859" y2="93503"/>
                        <a14:foregroundMark x1="51380" y1="89791" x2="61043" y2="80974"/>
                        <a14:foregroundMark x1="60890" y1="92111" x2="60429" y2="98376"/>
                        <a14:foregroundMark x1="68405" y1="9049" x2="69785" y2="12993"/>
                        <a14:foregroundMark x1="63344" y1="40603" x2="62270" y2="46868"/>
                        <a14:foregroundMark x1="75767" y1="42923" x2="72239" y2="44084"/>
                        <a14:foregroundMark x1="62577" y1="43619" x2="58742" y2="44316"/>
                        <a14:backgroundMark x1="48773" y1="18329" x2="48313" y2="26682"/>
                        <a14:backgroundMark x1="47239" y1="51972" x2="47239" y2="51972"/>
                        <a14:backgroundMark x1="47853" y1="98376" x2="48313" y2="99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6774" y="1818294"/>
            <a:ext cx="6211167" cy="410584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5BF3EC-C7A2-428F-8692-57938AE36E6F}"/>
              </a:ext>
            </a:extLst>
          </p:cNvPr>
          <p:cNvSpPr txBox="1"/>
          <p:nvPr/>
        </p:nvSpPr>
        <p:spPr>
          <a:xfrm>
            <a:off x="3204186" y="3505200"/>
            <a:ext cx="534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Here’s a little challenge!</a:t>
            </a:r>
          </a:p>
        </p:txBody>
      </p:sp>
    </p:spTree>
    <p:extLst>
      <p:ext uri="{BB962C8B-B14F-4D97-AF65-F5344CB8AC3E}">
        <p14:creationId xmlns:p14="http://schemas.microsoft.com/office/powerpoint/2010/main" val="230344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8">
            <a:extLst>
              <a:ext uri="{FF2B5EF4-FFF2-40B4-BE49-F238E27FC236}">
                <a16:creationId xmlns:a16="http://schemas.microsoft.com/office/drawing/2014/main" id="{3944E044-FB42-4E8D-9B67-BE7D707813EB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We’re going to talk about similes today.</a:t>
            </a:r>
          </a:p>
          <a:p>
            <a:pPr algn="ctr">
              <a:defRPr/>
            </a:pPr>
            <a:r>
              <a:rPr kumimoji="0" lang="en-US" altLang="zh-HK" sz="3200" b="1">
                <a:solidFill>
                  <a:schemeClr val="bg1"/>
                </a:solidFill>
              </a:rPr>
              <a:t>So, what is a simile?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CC6ED-630C-4953-B29F-8DF722685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9" b="98376" l="9816" r="89724">
                        <a14:foregroundMark x1="19172" y1="83063" x2="35276" y2="87471"/>
                        <a14:foregroundMark x1="34663" y1="88631" x2="45706" y2="93503"/>
                        <a14:foregroundMark x1="45706" y1="93503" x2="45859" y2="93503"/>
                        <a14:foregroundMark x1="51380" y1="89791" x2="61043" y2="80974"/>
                        <a14:foregroundMark x1="60890" y1="92111" x2="60429" y2="98376"/>
                        <a14:foregroundMark x1="68405" y1="9049" x2="69785" y2="12993"/>
                        <a14:foregroundMark x1="63344" y1="40603" x2="62270" y2="46868"/>
                        <a14:foregroundMark x1="75767" y1="42923" x2="72239" y2="44084"/>
                        <a14:foregroundMark x1="62577" y1="43619" x2="58742" y2="44316"/>
                        <a14:backgroundMark x1="48773" y1="18329" x2="48313" y2="26682"/>
                        <a14:backgroundMark x1="47239" y1="51972" x2="47239" y2="51972"/>
                        <a14:backgroundMark x1="47853" y1="98376" x2="48313" y2="99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2674" y="2214503"/>
            <a:ext cx="6211167" cy="410584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5BF3EC-C7A2-428F-8692-57938AE36E6F}"/>
              </a:ext>
            </a:extLst>
          </p:cNvPr>
          <p:cNvSpPr txBox="1"/>
          <p:nvPr/>
        </p:nvSpPr>
        <p:spPr>
          <a:xfrm>
            <a:off x="2854933" y="2606297"/>
            <a:ext cx="5347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We use </a:t>
            </a:r>
            <a:r>
              <a:rPr lang="en-US" sz="3200" b="1">
                <a:solidFill>
                  <a:srgbClr val="0070C0"/>
                </a:solidFill>
              </a:rPr>
              <a:t>similes</a:t>
            </a:r>
            <a:r>
              <a:rPr lang="en-US" sz="3200" b="1"/>
              <a:t> to </a:t>
            </a:r>
            <a:r>
              <a:rPr lang="en-US" sz="3200" b="1" u="sng"/>
              <a:t>compare</a:t>
            </a:r>
            <a:r>
              <a:rPr lang="en-US" sz="3200" b="1"/>
              <a:t> </a:t>
            </a:r>
            <a:r>
              <a:rPr lang="en-US" sz="3200" b="1" u="sng"/>
              <a:t>one thing to another</a:t>
            </a:r>
            <a:r>
              <a:rPr lang="en-US" sz="32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42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53591E1-0E7D-479D-AD27-12224D41CF8D}"/>
              </a:ext>
            </a:extLst>
          </p:cNvPr>
          <p:cNvSpPr/>
          <p:nvPr/>
        </p:nvSpPr>
        <p:spPr>
          <a:xfrm>
            <a:off x="6333602" y="4025753"/>
            <a:ext cx="816498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78C6DE-B193-4B26-BE0C-31D88FEA9C5A}"/>
              </a:ext>
            </a:extLst>
          </p:cNvPr>
          <p:cNvSpPr/>
          <p:nvPr/>
        </p:nvSpPr>
        <p:spPr>
          <a:xfrm>
            <a:off x="5401785" y="1701507"/>
            <a:ext cx="579915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34605D-77D8-41C8-A5C6-ED6E8BE1AA26}"/>
              </a:ext>
            </a:extLst>
          </p:cNvPr>
          <p:cNvSpPr/>
          <p:nvPr/>
        </p:nvSpPr>
        <p:spPr>
          <a:xfrm>
            <a:off x="7243285" y="1714977"/>
            <a:ext cx="579915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Are these sentences similes?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F92F3-1302-4FB7-AFF1-A5B1EEC9CB24}"/>
              </a:ext>
            </a:extLst>
          </p:cNvPr>
          <p:cNvSpPr txBox="1"/>
          <p:nvPr/>
        </p:nvSpPr>
        <p:spPr>
          <a:xfrm>
            <a:off x="2888050" y="1701507"/>
            <a:ext cx="8046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1. Timmy is as brave as a lion.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E5FC6-B444-47BB-A310-45FF777CB00D}"/>
              </a:ext>
            </a:extLst>
          </p:cNvPr>
          <p:cNvSpPr txBox="1"/>
          <p:nvPr/>
        </p:nvSpPr>
        <p:spPr>
          <a:xfrm>
            <a:off x="2888050" y="4012907"/>
            <a:ext cx="8046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3. Emma climbs like a monkey.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E9833-EE5A-4EB1-8200-FE12F0EAA4DB}"/>
              </a:ext>
            </a:extLst>
          </p:cNvPr>
          <p:cNvSpPr txBox="1"/>
          <p:nvPr/>
        </p:nvSpPr>
        <p:spPr>
          <a:xfrm>
            <a:off x="2888050" y="2857207"/>
            <a:ext cx="8046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2. The cookies are crunchy.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464BA-6E60-4A8A-82D5-942C0438B75B}"/>
              </a:ext>
            </a:extLst>
          </p:cNvPr>
          <p:cNvSpPr txBox="1"/>
          <p:nvPr/>
        </p:nvSpPr>
        <p:spPr>
          <a:xfrm>
            <a:off x="2888050" y="5168607"/>
            <a:ext cx="8046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4. The rabbit and puppy are cute.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D94986-3B41-4472-9823-1BD8E5EB3D76}"/>
              </a:ext>
            </a:extLst>
          </p:cNvPr>
          <p:cNvSpPr/>
          <p:nvPr/>
        </p:nvSpPr>
        <p:spPr>
          <a:xfrm>
            <a:off x="1905000" y="1676253"/>
            <a:ext cx="698500" cy="685800"/>
          </a:xfrm>
          <a:prstGeom prst="roundRect">
            <a:avLst>
              <a:gd name="adj" fmla="val 3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81DA52-863C-44BE-8100-BB467708B4A2}"/>
              </a:ext>
            </a:extLst>
          </p:cNvPr>
          <p:cNvSpPr/>
          <p:nvPr/>
        </p:nvSpPr>
        <p:spPr>
          <a:xfrm>
            <a:off x="1905000" y="2831953"/>
            <a:ext cx="698500" cy="685800"/>
          </a:xfrm>
          <a:prstGeom prst="roundRect">
            <a:avLst>
              <a:gd name="adj" fmla="val 3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5177CD-C6B4-4766-B2E2-DE900D46461B}"/>
              </a:ext>
            </a:extLst>
          </p:cNvPr>
          <p:cNvSpPr/>
          <p:nvPr/>
        </p:nvSpPr>
        <p:spPr>
          <a:xfrm>
            <a:off x="1905000" y="3987653"/>
            <a:ext cx="698500" cy="685800"/>
          </a:xfrm>
          <a:prstGeom prst="roundRect">
            <a:avLst>
              <a:gd name="adj" fmla="val 3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F6B05C-7520-4C3C-AE35-FE5570A254CE}"/>
              </a:ext>
            </a:extLst>
          </p:cNvPr>
          <p:cNvSpPr/>
          <p:nvPr/>
        </p:nvSpPr>
        <p:spPr>
          <a:xfrm>
            <a:off x="1905000" y="5143353"/>
            <a:ext cx="698500" cy="685800"/>
          </a:xfrm>
          <a:prstGeom prst="roundRect">
            <a:avLst>
              <a:gd name="adj" fmla="val 3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B057E014-C02D-4E07-A4F4-600B01AE7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0" y="1460207"/>
            <a:ext cx="914400" cy="914400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388A6624-927C-4F9F-B30F-30EE6B01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0" y="3873353"/>
            <a:ext cx="914400" cy="914400"/>
          </a:xfrm>
          <a:prstGeom prst="rect">
            <a:avLst/>
          </a:prstGeom>
        </p:spPr>
      </p:pic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B1B2A3DD-3D38-47DA-98C8-B0603A6A0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050" y="2705026"/>
            <a:ext cx="914400" cy="914400"/>
          </a:xfrm>
          <a:prstGeom prst="rect">
            <a:avLst/>
          </a:prstGeom>
        </p:spPr>
      </p:pic>
      <p:pic>
        <p:nvPicPr>
          <p:cNvPr id="22" name="Graphic 21" descr="Close with solid fill">
            <a:extLst>
              <a:ext uri="{FF2B5EF4-FFF2-40B4-BE49-F238E27FC236}">
                <a16:creationId xmlns:a16="http://schemas.microsoft.com/office/drawing/2014/main" id="{5B2E4565-DF7D-477C-8EA4-3947860D8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4350" y="50164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6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What we learned today: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A7F10F-F074-4E4A-AA21-94E638801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9" b="98376" l="9816" r="89724">
                        <a14:foregroundMark x1="19172" y1="83063" x2="35276" y2="87471"/>
                        <a14:foregroundMark x1="34663" y1="88631" x2="45706" y2="93503"/>
                        <a14:foregroundMark x1="45706" y1="93503" x2="45859" y2="93503"/>
                        <a14:foregroundMark x1="51380" y1="89791" x2="61043" y2="80974"/>
                        <a14:foregroundMark x1="60890" y1="92111" x2="60429" y2="98376"/>
                        <a14:foregroundMark x1="68405" y1="9049" x2="69785" y2="12993"/>
                        <a14:foregroundMark x1="63344" y1="40603" x2="62270" y2="46868"/>
                        <a14:foregroundMark x1="75767" y1="42923" x2="72239" y2="44084"/>
                        <a14:foregroundMark x1="62577" y1="43619" x2="58742" y2="44316"/>
                        <a14:backgroundMark x1="48773" y1="18329" x2="48313" y2="26682"/>
                        <a14:backgroundMark x1="47239" y1="51972" x2="47239" y2="51972"/>
                        <a14:backgroundMark x1="47853" y1="98376" x2="48313" y2="99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6090" y="2678667"/>
            <a:ext cx="4098137" cy="27090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AC05F-F406-4F20-BC18-4C553A19B935}"/>
              </a:ext>
            </a:extLst>
          </p:cNvPr>
          <p:cNvSpPr txBox="1"/>
          <p:nvPr/>
        </p:nvSpPr>
        <p:spPr>
          <a:xfrm>
            <a:off x="4134464" y="1909836"/>
            <a:ext cx="74914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000" b="1"/>
              <a:t>We use similes to </a:t>
            </a:r>
            <a:r>
              <a:rPr lang="en-US" sz="4000" b="1">
                <a:solidFill>
                  <a:srgbClr val="ED7D31"/>
                </a:solidFill>
              </a:rPr>
              <a:t>compare one thing to another</a:t>
            </a:r>
            <a:r>
              <a:rPr lang="en-US" sz="4000" b="1"/>
              <a:t>.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000" b="1"/>
              <a:t>We use ‘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’ or ‘</a:t>
            </a:r>
            <a:r>
              <a:rPr lang="en-US" sz="4000" b="1">
                <a:solidFill>
                  <a:srgbClr val="0070C0"/>
                </a:solidFill>
              </a:rPr>
              <a:t>like</a:t>
            </a:r>
            <a:r>
              <a:rPr lang="en-US" sz="4000" b="1"/>
              <a:t>’ in similes.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000" b="1"/>
              <a:t>Similes make our writing more </a:t>
            </a:r>
            <a:r>
              <a:rPr lang="en-US" sz="4000" b="1">
                <a:solidFill>
                  <a:srgbClr val="ED7D31"/>
                </a:solidFill>
              </a:rPr>
              <a:t>vivid</a:t>
            </a:r>
            <a:r>
              <a:rPr lang="en-US" sz="4000" b="1"/>
              <a:t> and </a:t>
            </a:r>
            <a:r>
              <a:rPr lang="en-US" sz="4000" b="1">
                <a:solidFill>
                  <a:srgbClr val="ED7D31"/>
                </a:solidFill>
              </a:rPr>
              <a:t>interesting</a:t>
            </a:r>
            <a:r>
              <a:rPr lang="en-US" sz="4000" b="1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0660D-C464-466F-9D8E-45088609C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8850"/>
            <a:ext cx="3773713" cy="14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76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9">
            <a:extLst>
              <a:ext uri="{FF2B5EF4-FFF2-40B4-BE49-F238E27FC236}">
                <a16:creationId xmlns:a16="http://schemas.microsoft.com/office/drawing/2014/main" id="{A5F5B00B-7094-43D3-A72B-8A23DB66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647" y="773762"/>
            <a:ext cx="8856663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r>
              <a:rPr lang="en-US" altLang="zh-HK" sz="1400" b="1">
                <a:ea typeface="新細明體" pitchFamily="18" charset="-120"/>
              </a:rPr>
              <a:t>Acknowledgments</a:t>
            </a:r>
            <a:endParaRPr lang="zh-TW" altLang="zh-HK" sz="1400" b="1">
              <a:ea typeface="新細明體" pitchFamily="18" charset="-120"/>
            </a:endParaRPr>
          </a:p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r>
              <a:rPr lang="en-US" altLang="zh-HK" sz="1200">
                <a:ea typeface="新細明體" pitchFamily="18" charset="-120"/>
              </a:rPr>
              <a:t>We are grateful to the following for permission to reproduce copyright photographs:</a:t>
            </a:r>
          </a:p>
        </p:txBody>
      </p:sp>
      <p:sp>
        <p:nvSpPr>
          <p:cNvPr id="3" name="文字方塊 5">
            <a:extLst>
              <a:ext uri="{FF2B5EF4-FFF2-40B4-BE49-F238E27FC236}">
                <a16:creationId xmlns:a16="http://schemas.microsoft.com/office/drawing/2014/main" id="{584241D1-B6A7-4C76-8175-50CDE2F987A8}"/>
              </a:ext>
            </a:extLst>
          </p:cNvPr>
          <p:cNvSpPr txBox="1"/>
          <p:nvPr/>
        </p:nvSpPr>
        <p:spPr>
          <a:xfrm>
            <a:off x="1246456" y="1617285"/>
            <a:ext cx="8267700" cy="249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buSzPct val="80000"/>
              <a:buFont typeface="Verdana" pitchFamily="34" charset="0"/>
            </a:pP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Aldiki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Gustiyan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 Shutterstock</a:t>
            </a:r>
          </a:p>
          <a:p>
            <a:pPr>
              <a:lnSpc>
                <a:spcPts val="1700"/>
              </a:lnSpc>
              <a:buSzPct val="80000"/>
              <a:buFont typeface="Verdana" pitchFamily="34" charset="0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Anton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Vierietin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 Shutterstock</a:t>
            </a:r>
          </a:p>
          <a:p>
            <a:pPr>
              <a:lnSpc>
                <a:spcPts val="1700"/>
              </a:lnSpc>
              <a:buSzPct val="80000"/>
              <a:buFont typeface="Verdana" pitchFamily="34" charset="0"/>
            </a:pP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Glovatskiy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 Shutterstock</a:t>
            </a:r>
            <a:endParaRPr lang="zh-TW" altLang="zh-HK" sz="1200" dirty="0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>
              <a:lnSpc>
                <a:spcPts val="1700"/>
              </a:lnSpc>
              <a:buSzPct val="80000"/>
              <a:buFont typeface="Verdana" pitchFamily="34" charset="0"/>
            </a:pP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Duda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Vasilii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 Shutterstock</a:t>
            </a:r>
            <a:endParaRPr lang="en-US" altLang="zh-HK" sz="1200" dirty="0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eaLnBrk="0" hangingPunct="0">
              <a:lnSpc>
                <a:spcPct val="120000"/>
              </a:lnSpc>
              <a:buSzPct val="80000"/>
            </a:pP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Midorie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 Shutterstock</a:t>
            </a:r>
          </a:p>
          <a:p>
            <a:pPr eaLnBrk="0" hangingPunct="0">
              <a:lnSpc>
                <a:spcPct val="120000"/>
              </a:lnSpc>
              <a:buSzPct val="80000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Nicoleta Ionescu. Shutterstock</a:t>
            </a:r>
            <a:endParaRPr lang="en-US" altLang="zh-HK" sz="1200" dirty="0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eaLnBrk="0" hangingPunct="0">
              <a:lnSpc>
                <a:spcPct val="120000"/>
              </a:lnSpc>
              <a:buSzPct val="80000"/>
            </a:pP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Laborant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 Shutterstock</a:t>
            </a:r>
          </a:p>
          <a:p>
            <a:pPr eaLnBrk="0" hangingPunct="0">
              <a:lnSpc>
                <a:spcPct val="120000"/>
              </a:lnSpc>
              <a:buSzPct val="80000"/>
            </a:pPr>
            <a:endParaRPr lang="en-US" altLang="zh-HK" sz="1200" dirty="0">
              <a:solidFill>
                <a:schemeClr val="bg1"/>
              </a:solidFill>
              <a:latin typeface="Verdana" pitchFamily="34" charset="0"/>
              <a:ea typeface="新細明體" pitchFamily="18" charset="-120"/>
            </a:endParaRPr>
          </a:p>
          <a:p>
            <a:pPr eaLnBrk="0" hangingPunct="0">
              <a:lnSpc>
                <a:spcPct val="120000"/>
              </a:lnSpc>
              <a:buSzPct val="80000"/>
            </a:pPr>
            <a:r>
              <a:rPr lang="en-US" altLang="zh-HK" sz="1200" dirty="0">
                <a:latin typeface="Verdana" pitchFamily="34" charset="0"/>
                <a:ea typeface="新細明體" pitchFamily="18" charset="-120"/>
              </a:rPr>
              <a:t>Every effort has been made to trace copyright, but in the event of any accidental infringement, we shall be pleased to come to a suitable arrangement with the rightful owner.</a:t>
            </a:r>
            <a:endParaRPr lang="zh-TW" altLang="zh-HK" sz="1200" dirty="0">
              <a:latin typeface="Verdana" pitchFamily="34" charset="0"/>
              <a:ea typeface="新細明體" pitchFamily="18" charset="-120"/>
            </a:endParaRPr>
          </a:p>
          <a:p>
            <a:pPr eaLnBrk="0" hangingPunct="0">
              <a:lnSpc>
                <a:spcPct val="120000"/>
              </a:lnSpc>
              <a:buSzPct val="80000"/>
              <a:buFont typeface="Verdana" pitchFamily="34" charset="0"/>
            </a:pPr>
            <a:endParaRPr lang="en-US" altLang="zh-HK" sz="1200" dirty="0">
              <a:latin typeface="Verdana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901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DC9337-62BA-4D59-8F33-E30DF72BC0EB}"/>
              </a:ext>
            </a:extLst>
          </p:cNvPr>
          <p:cNvSpPr txBox="1"/>
          <p:nvPr/>
        </p:nvSpPr>
        <p:spPr>
          <a:xfrm>
            <a:off x="2884875" y="1517358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Ben can run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fast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lightning.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A03B52-4797-4E9F-905B-859542CC596C}"/>
              </a:ext>
            </a:extLst>
          </p:cNvPr>
          <p:cNvGrpSpPr>
            <a:grpSpLocks noChangeAspect="1"/>
          </p:cNvGrpSpPr>
          <p:nvPr/>
        </p:nvGrpSpPr>
        <p:grpSpPr>
          <a:xfrm>
            <a:off x="2349660" y="2332675"/>
            <a:ext cx="7853883" cy="3875762"/>
            <a:chOff x="1290117" y="1265102"/>
            <a:chExt cx="9831022" cy="485144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F84BDDD-DE51-4CF5-A844-CF49700218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5" r="-2577"/>
            <a:stretch/>
          </p:blipFill>
          <p:spPr bwMode="auto">
            <a:xfrm>
              <a:off x="1290117" y="1265102"/>
              <a:ext cx="6531427" cy="4837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F22A23-43C8-4FCF-BE90-115E7DAE0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443" r="24820" b="20092"/>
            <a:stretch/>
          </p:blipFill>
          <p:spPr>
            <a:xfrm>
              <a:off x="5234735" y="1265102"/>
              <a:ext cx="5886404" cy="4851448"/>
            </a:xfrm>
            <a:prstGeom prst="rect">
              <a:avLst/>
            </a:prstGeom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CD837857-6467-4E3F-836D-DD366D9A3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6" b="89966" l="720" r="87662">
                          <a14:foregroundMark x1="41383" y1="28277" x2="41383" y2="28277"/>
                          <a14:foregroundMark x1="66299" y1="32981" x2="66827" y2="34710"/>
                          <a14:foregroundMark x1="720" y1="39702" x2="720" y2="397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6" t="13237" r="15663" b="16253"/>
            <a:stretch/>
          </p:blipFill>
          <p:spPr bwMode="auto">
            <a:xfrm>
              <a:off x="6218017" y="1551534"/>
              <a:ext cx="4218579" cy="4424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Let’s look at an example.</a:t>
            </a:r>
          </a:p>
          <a:p>
            <a:pPr algn="ctr">
              <a:defRPr/>
            </a:pPr>
            <a:r>
              <a:rPr kumimoji="0" lang="en-US" altLang="zh-HK" sz="3200" b="1">
                <a:solidFill>
                  <a:schemeClr val="bg1"/>
                </a:solidFill>
              </a:rPr>
              <a:t>This is a simile.</a:t>
            </a:r>
          </a:p>
        </p:txBody>
      </p:sp>
    </p:spTree>
    <p:extLst>
      <p:ext uri="{BB962C8B-B14F-4D97-AF65-F5344CB8AC3E}">
        <p14:creationId xmlns:p14="http://schemas.microsoft.com/office/powerpoint/2010/main" val="6034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DC9337-62BA-4D59-8F33-E30DF72BC0EB}"/>
              </a:ext>
            </a:extLst>
          </p:cNvPr>
          <p:cNvSpPr txBox="1"/>
          <p:nvPr/>
        </p:nvSpPr>
        <p:spPr>
          <a:xfrm>
            <a:off x="2884875" y="1517358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Ben can run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fast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lightning.</a:t>
            </a:r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What are we comparing here?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1BB04B-45A6-42BE-A5B7-03DCA9A6034B}"/>
              </a:ext>
            </a:extLst>
          </p:cNvPr>
          <p:cNvGrpSpPr>
            <a:grpSpLocks noChangeAspect="1"/>
          </p:cNvGrpSpPr>
          <p:nvPr/>
        </p:nvGrpSpPr>
        <p:grpSpPr>
          <a:xfrm>
            <a:off x="2349660" y="2332675"/>
            <a:ext cx="7853883" cy="3875762"/>
            <a:chOff x="1290117" y="1265102"/>
            <a:chExt cx="9831022" cy="485144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1BCE76-0BAF-47C9-8A44-BD0E2E3F99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5" r="-2577"/>
            <a:stretch/>
          </p:blipFill>
          <p:spPr bwMode="auto">
            <a:xfrm>
              <a:off x="1290117" y="1265102"/>
              <a:ext cx="6531427" cy="4837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27FADA-37E8-4F8B-B20D-B9598A84B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443" r="24820" b="20092"/>
            <a:stretch/>
          </p:blipFill>
          <p:spPr>
            <a:xfrm>
              <a:off x="5234735" y="1265102"/>
              <a:ext cx="5886404" cy="4851448"/>
            </a:xfrm>
            <a:prstGeom prst="rect">
              <a:avLst/>
            </a:prstGeom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DAD9C480-9DF6-48DC-BB4D-7D4829C84E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6" b="89966" l="720" r="87662">
                          <a14:foregroundMark x1="41383" y1="28277" x2="41383" y2="28277"/>
                          <a14:foregroundMark x1="66299" y1="32981" x2="66827" y2="34710"/>
                          <a14:foregroundMark x1="720" y1="39702" x2="720" y2="397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6" t="13237" r="15663" b="16253"/>
            <a:stretch/>
          </p:blipFill>
          <p:spPr bwMode="auto">
            <a:xfrm>
              <a:off x="6218017" y="1551534"/>
              <a:ext cx="4218579" cy="4424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00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We are comparing Ben’s running to lightning.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894845-1AD6-43F2-8B13-F19C2E89A345}"/>
              </a:ext>
            </a:extLst>
          </p:cNvPr>
          <p:cNvSpPr txBox="1"/>
          <p:nvPr/>
        </p:nvSpPr>
        <p:spPr>
          <a:xfrm>
            <a:off x="2884875" y="1517358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Ben can run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fast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lightning.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68F68B-E7E3-4D7A-B1C2-4409CAA50CC5}"/>
              </a:ext>
            </a:extLst>
          </p:cNvPr>
          <p:cNvGrpSpPr>
            <a:grpSpLocks noChangeAspect="1"/>
          </p:cNvGrpSpPr>
          <p:nvPr/>
        </p:nvGrpSpPr>
        <p:grpSpPr>
          <a:xfrm>
            <a:off x="2349660" y="2332675"/>
            <a:ext cx="7853883" cy="3875762"/>
            <a:chOff x="1290117" y="1265102"/>
            <a:chExt cx="9831022" cy="485144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BEAEB9E-5D20-42D7-9078-ED39DEDD54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5" r="-2577"/>
            <a:stretch/>
          </p:blipFill>
          <p:spPr bwMode="auto">
            <a:xfrm>
              <a:off x="1290117" y="1265102"/>
              <a:ext cx="6531427" cy="4837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4526DB-79FB-4622-850F-526AD7C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443" r="24820" b="20092"/>
            <a:stretch/>
          </p:blipFill>
          <p:spPr>
            <a:xfrm>
              <a:off x="5234735" y="1265102"/>
              <a:ext cx="5886404" cy="4851448"/>
            </a:xfrm>
            <a:prstGeom prst="rect">
              <a:avLst/>
            </a:prstGeom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B08A6167-5F40-4A75-8A36-84955047A4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6" b="89966" l="720" r="87662">
                          <a14:foregroundMark x1="41383" y1="28277" x2="41383" y2="28277"/>
                          <a14:foregroundMark x1="66299" y1="32981" x2="66827" y2="34710"/>
                          <a14:foregroundMark x1="720" y1="39702" x2="720" y2="397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6" t="13237" r="15663" b="16253"/>
            <a:stretch/>
          </p:blipFill>
          <p:spPr bwMode="auto">
            <a:xfrm>
              <a:off x="6218017" y="1551534"/>
              <a:ext cx="4218579" cy="4424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751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5620C7B-8EAC-49E2-BF02-38196C7A6E9F}"/>
              </a:ext>
            </a:extLst>
          </p:cNvPr>
          <p:cNvGrpSpPr>
            <a:grpSpLocks noChangeAspect="1"/>
          </p:cNvGrpSpPr>
          <p:nvPr/>
        </p:nvGrpSpPr>
        <p:grpSpPr>
          <a:xfrm>
            <a:off x="2349660" y="2332675"/>
            <a:ext cx="7853883" cy="3875762"/>
            <a:chOff x="1290117" y="1265102"/>
            <a:chExt cx="9831022" cy="485144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BEC47554-86CC-4F62-A63C-85C0B5CDCC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5" r="-2577"/>
            <a:stretch/>
          </p:blipFill>
          <p:spPr bwMode="auto">
            <a:xfrm>
              <a:off x="1290117" y="1265102"/>
              <a:ext cx="6531427" cy="4837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B465761-DCFE-4994-A448-87AD7CEEF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443" r="24820" b="20092"/>
            <a:stretch/>
          </p:blipFill>
          <p:spPr>
            <a:xfrm>
              <a:off x="5234735" y="1265102"/>
              <a:ext cx="5886404" cy="4851448"/>
            </a:xfrm>
            <a:prstGeom prst="rect">
              <a:avLst/>
            </a:prstGeom>
          </p:spPr>
        </p:pic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7A3B98C4-8000-4422-B596-CC9F8D1DF4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6" b="89966" l="720" r="87662">
                          <a14:foregroundMark x1="41383" y1="28277" x2="41383" y2="28277"/>
                          <a14:foregroundMark x1="66299" y1="32981" x2="66827" y2="34710"/>
                          <a14:foregroundMark x1="720" y1="39702" x2="720" y2="397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6" t="13237" r="15663" b="16253"/>
            <a:stretch/>
          </p:blipFill>
          <p:spPr bwMode="auto">
            <a:xfrm>
              <a:off x="6218017" y="1551534"/>
              <a:ext cx="4218579" cy="4424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8E4453A-BECE-4ADB-BC4B-FD24FA1AA11C}"/>
              </a:ext>
            </a:extLst>
          </p:cNvPr>
          <p:cNvSpPr/>
          <p:nvPr/>
        </p:nvSpPr>
        <p:spPr>
          <a:xfrm>
            <a:off x="5550103" y="1517358"/>
            <a:ext cx="3942239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We want to say that Ben can run fast, but how fast?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894845-1AD6-43F2-8B13-F19C2E89A345}"/>
              </a:ext>
            </a:extLst>
          </p:cNvPr>
          <p:cNvSpPr txBox="1"/>
          <p:nvPr/>
        </p:nvSpPr>
        <p:spPr>
          <a:xfrm>
            <a:off x="2884875" y="1517358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Ben can run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fast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lightning.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F48E91-CD3C-4CB7-83A4-A73B22A8B0CC}"/>
              </a:ext>
            </a:extLst>
          </p:cNvPr>
          <p:cNvGrpSpPr/>
          <p:nvPr/>
        </p:nvGrpSpPr>
        <p:grpSpPr>
          <a:xfrm>
            <a:off x="9307125" y="1811967"/>
            <a:ext cx="2574692" cy="1477954"/>
            <a:chOff x="9063829" y="2016328"/>
            <a:chExt cx="2574692" cy="1477954"/>
          </a:xfrm>
        </p:grpSpPr>
        <p:sp>
          <p:nvSpPr>
            <p:cNvPr id="20" name="Thought Bubble: Cloud 19">
              <a:extLst>
                <a:ext uri="{FF2B5EF4-FFF2-40B4-BE49-F238E27FC236}">
                  <a16:creationId xmlns:a16="http://schemas.microsoft.com/office/drawing/2014/main" id="{1904E4CB-DDB1-4E47-8A3C-3A054BB10418}"/>
                </a:ext>
              </a:extLst>
            </p:cNvPr>
            <p:cNvSpPr/>
            <p:nvPr/>
          </p:nvSpPr>
          <p:spPr>
            <a:xfrm>
              <a:off x="9063829" y="2016328"/>
              <a:ext cx="2574692" cy="1477954"/>
            </a:xfrm>
            <a:prstGeom prst="cloudCallout">
              <a:avLst>
                <a:gd name="adj1" fmla="val -5028"/>
                <a:gd name="adj2" fmla="val 7702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21B7DA-425E-45F8-BF97-0234E4864379}"/>
                </a:ext>
              </a:extLst>
            </p:cNvPr>
            <p:cNvSpPr txBox="1"/>
            <p:nvPr/>
          </p:nvSpPr>
          <p:spPr>
            <a:xfrm>
              <a:off x="9119611" y="2326139"/>
              <a:ext cx="24631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effectLst>
                    <a:glow rad="127000">
                      <a:schemeClr val="bg1"/>
                    </a:glow>
                  </a:effectLst>
                  <a:latin typeface="Congenial Black" panose="02000503040000020004" pitchFamily="2" charset="0"/>
                </a:rPr>
                <a:t>Lightning is very fast!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F6B4F2F-756B-4279-944F-9A9DF1DD3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64" b="99443" l="9726" r="97257">
                        <a14:foregroundMark x1="93267" y1="45682" x2="90025" y2="49582"/>
                        <a14:foregroundMark x1="96259" y1="40669" x2="94264" y2="43454"/>
                        <a14:foregroundMark x1="69327" y1="81058" x2="56110" y2="88579"/>
                        <a14:foregroundMark x1="54863" y1="83287" x2="54364" y2="99443"/>
                        <a14:foregroundMark x1="71820" y1="75487" x2="62095" y2="83008"/>
                        <a14:foregroundMark x1="52120" y1="79387" x2="40898" y2="96100"/>
                        <a14:foregroundMark x1="44888" y1="79387" x2="47132" y2="86351"/>
                        <a14:foregroundMark x1="40898" y1="80223" x2="43392" y2="86072"/>
                        <a14:foregroundMark x1="35910" y1="85515" x2="33666" y2="96100"/>
                        <a14:foregroundMark x1="32918" y1="88022" x2="29426" y2="94708"/>
                        <a14:foregroundMark x1="35411" y1="46797" x2="61845" y2="44290"/>
                        <a14:foregroundMark x1="58354" y1="46518" x2="59352" y2="49304"/>
                        <a14:foregroundMark x1="54613" y1="76880" x2="55112" y2="79387"/>
                        <a14:foregroundMark x1="42893" y1="78830" x2="40648" y2="79666"/>
                        <a14:foregroundMark x1="44638" y1="6964" x2="39651" y2="10585"/>
                        <a14:foregroundMark x1="97257" y1="44011" x2="97257" y2="44011"/>
                        <a14:foregroundMark x1="54863" y1="61281" x2="45137" y2="67131"/>
                        <a14:foregroundMark x1="27182" y1="76602" x2="22444" y2="76602"/>
                        <a14:backgroundMark x1="94514" y1="40669" x2="94514" y2="40669"/>
                        <a14:backgroundMark x1="76808" y1="63231" x2="73317" y2="67967"/>
                        <a14:backgroundMark x1="34663" y1="74373" x2="34663" y2="74373"/>
                        <a14:backgroundMark x1="53616" y1="73259" x2="53616" y2="732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53069" y="3385696"/>
            <a:ext cx="2756652" cy="246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4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2EBE140-51F1-44F1-95A2-1DD2376FC4F0}"/>
              </a:ext>
            </a:extLst>
          </p:cNvPr>
          <p:cNvSpPr/>
          <p:nvPr/>
        </p:nvSpPr>
        <p:spPr>
          <a:xfrm>
            <a:off x="5550103" y="1517358"/>
            <a:ext cx="3942239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zh-HK" sz="3200" b="1">
                <a:solidFill>
                  <a:schemeClr val="bg1"/>
                </a:solidFill>
              </a:rPr>
              <a:t>Yes, Ben can run very, very fast!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894845-1AD6-43F2-8B13-F19C2E89A345}"/>
              </a:ext>
            </a:extLst>
          </p:cNvPr>
          <p:cNvSpPr txBox="1"/>
          <p:nvPr/>
        </p:nvSpPr>
        <p:spPr>
          <a:xfrm>
            <a:off x="2884875" y="1517358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Ben can run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fast </a:t>
            </a:r>
            <a:r>
              <a:rPr lang="en-US" sz="4000" b="1">
                <a:solidFill>
                  <a:srgbClr val="0070C0"/>
                </a:solidFill>
              </a:rPr>
              <a:t>as</a:t>
            </a:r>
            <a:r>
              <a:rPr lang="en-US" sz="4000" b="1"/>
              <a:t> lightning.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1BDEF5-EC63-425C-BC51-2C39B20D278A}"/>
              </a:ext>
            </a:extLst>
          </p:cNvPr>
          <p:cNvGrpSpPr>
            <a:grpSpLocks noChangeAspect="1"/>
          </p:cNvGrpSpPr>
          <p:nvPr/>
        </p:nvGrpSpPr>
        <p:grpSpPr>
          <a:xfrm>
            <a:off x="2349660" y="2332675"/>
            <a:ext cx="7853883" cy="3875762"/>
            <a:chOff x="1290117" y="1265102"/>
            <a:chExt cx="9831022" cy="4851448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FFABA50-F991-4DD4-A6F6-BC0431740B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5" r="-2577"/>
            <a:stretch/>
          </p:blipFill>
          <p:spPr bwMode="auto">
            <a:xfrm>
              <a:off x="1290117" y="1265102"/>
              <a:ext cx="6531427" cy="4837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055FFC-7A9D-45F3-97EB-99174596B9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443" r="24820" b="20092"/>
            <a:stretch/>
          </p:blipFill>
          <p:spPr>
            <a:xfrm>
              <a:off x="5234735" y="1265102"/>
              <a:ext cx="5886404" cy="4851448"/>
            </a:xfrm>
            <a:prstGeom prst="rect">
              <a:avLst/>
            </a:prstGeom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22666914-53B8-4061-8870-5CFFF3A4ED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6" b="89966" l="720" r="87662">
                          <a14:foregroundMark x1="41383" y1="28277" x2="41383" y2="28277"/>
                          <a14:foregroundMark x1="66299" y1="32981" x2="66827" y2="34710"/>
                          <a14:foregroundMark x1="720" y1="39702" x2="720" y2="397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6" t="13237" r="15663" b="16253"/>
            <a:stretch/>
          </p:blipFill>
          <p:spPr bwMode="auto">
            <a:xfrm>
              <a:off x="6218017" y="1551534"/>
              <a:ext cx="4218579" cy="4424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05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DC9337-62BA-4D59-8F33-E30DF72BC0EB}"/>
              </a:ext>
            </a:extLst>
          </p:cNvPr>
          <p:cNvSpPr txBox="1"/>
          <p:nvPr/>
        </p:nvSpPr>
        <p:spPr>
          <a:xfrm>
            <a:off x="2884875" y="1517358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My mother is busy </a:t>
            </a:r>
            <a:r>
              <a:rPr lang="en-US" sz="4000" b="1">
                <a:solidFill>
                  <a:srgbClr val="0070C0"/>
                </a:solidFill>
              </a:rPr>
              <a:t>like</a:t>
            </a:r>
            <a:r>
              <a:rPr lang="en-US" sz="4000" b="1"/>
              <a:t> a bee.</a:t>
            </a:r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Here’s another example of a simile.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67BCF13-7A24-444B-B340-528055E8E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3" t="-142" r="2430" b="142"/>
          <a:stretch/>
        </p:blipFill>
        <p:spPr bwMode="auto">
          <a:xfrm>
            <a:off x="2264228" y="2225244"/>
            <a:ext cx="4247108" cy="38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78C2D6-6E86-4EEA-97A8-E644FFDD7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95" r="39782" b="15032"/>
          <a:stretch/>
        </p:blipFill>
        <p:spPr>
          <a:xfrm>
            <a:off x="5524196" y="2219759"/>
            <a:ext cx="5011186" cy="38757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1070FAB-1547-4408-819B-262338B6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6207" y1="41321" x2="73751" y2="48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027459" y="3031124"/>
            <a:ext cx="2690456" cy="26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9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478E739B-3ED7-46E7-8683-4644376F2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3" t="-142" r="2430" b="142"/>
          <a:stretch/>
        </p:blipFill>
        <p:spPr bwMode="auto">
          <a:xfrm>
            <a:off x="2264228" y="2225244"/>
            <a:ext cx="4247108" cy="38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77D340-57DC-45C0-9A1D-A2DA9EC0B963}"/>
              </a:ext>
            </a:extLst>
          </p:cNvPr>
          <p:cNvSpPr/>
          <p:nvPr/>
        </p:nvSpPr>
        <p:spPr>
          <a:xfrm>
            <a:off x="5912960" y="1478932"/>
            <a:ext cx="3100411" cy="694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C9337-62BA-4D59-8F33-E30DF72BC0EB}"/>
              </a:ext>
            </a:extLst>
          </p:cNvPr>
          <p:cNvSpPr txBox="1"/>
          <p:nvPr/>
        </p:nvSpPr>
        <p:spPr>
          <a:xfrm>
            <a:off x="2884875" y="1517358"/>
            <a:ext cx="707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My mother is busy </a:t>
            </a:r>
            <a:r>
              <a:rPr lang="en-US" sz="4000" b="1">
                <a:solidFill>
                  <a:srgbClr val="0070C0"/>
                </a:solidFill>
              </a:rPr>
              <a:t>like</a:t>
            </a:r>
            <a:r>
              <a:rPr lang="en-US" sz="4000" b="1"/>
              <a:t> a bee.</a:t>
            </a:r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22D9E9EF-68FF-4753-BA08-F484BFF22565}"/>
              </a:ext>
            </a:extLst>
          </p:cNvPr>
          <p:cNvSpPr/>
          <p:nvPr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>
                <a:solidFill>
                  <a:schemeClr val="bg1"/>
                </a:solidFill>
              </a:rPr>
              <a:t>We are comparing how busy mum is to how busy bees are.</a:t>
            </a:r>
            <a:endParaRPr kumimoji="0" lang="en-US" altLang="zh-HK" sz="3200" b="1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D5D540-532C-47E3-BBB1-453D53B4813C}"/>
              </a:ext>
            </a:extLst>
          </p:cNvPr>
          <p:cNvGrpSpPr/>
          <p:nvPr/>
        </p:nvGrpSpPr>
        <p:grpSpPr>
          <a:xfrm>
            <a:off x="286176" y="2374519"/>
            <a:ext cx="3203900" cy="1477954"/>
            <a:chOff x="8837556" y="2164301"/>
            <a:chExt cx="3203900" cy="1477954"/>
          </a:xfrm>
        </p:grpSpPr>
        <p:sp>
          <p:nvSpPr>
            <p:cNvPr id="21" name="Thought Bubble: Cloud 20">
              <a:extLst>
                <a:ext uri="{FF2B5EF4-FFF2-40B4-BE49-F238E27FC236}">
                  <a16:creationId xmlns:a16="http://schemas.microsoft.com/office/drawing/2014/main" id="{0A2FF43A-B060-4108-824C-5C5DC918D6F5}"/>
                </a:ext>
              </a:extLst>
            </p:cNvPr>
            <p:cNvSpPr/>
            <p:nvPr/>
          </p:nvSpPr>
          <p:spPr>
            <a:xfrm>
              <a:off x="8837556" y="2164301"/>
              <a:ext cx="3203900" cy="1477954"/>
            </a:xfrm>
            <a:prstGeom prst="cloudCallout">
              <a:avLst>
                <a:gd name="adj1" fmla="val 67435"/>
                <a:gd name="adj2" fmla="val 1355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D4F578-7F90-48AC-B5F7-C428CD4E0E6E}"/>
                </a:ext>
              </a:extLst>
            </p:cNvPr>
            <p:cNvSpPr txBox="1"/>
            <p:nvPr/>
          </p:nvSpPr>
          <p:spPr>
            <a:xfrm>
              <a:off x="9133106" y="2549032"/>
              <a:ext cx="2803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effectLst>
                    <a:glow rad="127000">
                      <a:schemeClr val="bg1"/>
                    </a:glow>
                  </a:effectLst>
                  <a:latin typeface="Congenial Black" panose="02000503040000020004" pitchFamily="2" charset="0"/>
                </a:rPr>
                <a:t>Hey, me too!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2E684E5-73EF-4484-A5A3-DB85CDAFF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95" r="39782" b="15032"/>
          <a:stretch/>
        </p:blipFill>
        <p:spPr>
          <a:xfrm>
            <a:off x="5524196" y="2219759"/>
            <a:ext cx="5011186" cy="3875762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CFB231D-09D4-4C55-8DC1-7A6A9CFA2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6884" y1="45555" x2="69856" y2="46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027459" y="3031124"/>
            <a:ext cx="2690456" cy="26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056727B-99BB-4E6F-BCF3-3153420FCCB7}"/>
              </a:ext>
            </a:extLst>
          </p:cNvPr>
          <p:cNvGrpSpPr/>
          <p:nvPr/>
        </p:nvGrpSpPr>
        <p:grpSpPr>
          <a:xfrm>
            <a:off x="8122416" y="2353044"/>
            <a:ext cx="3668769" cy="1477954"/>
            <a:chOff x="8837556" y="2164301"/>
            <a:chExt cx="3668769" cy="1477954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42D7552C-0C47-43DA-9174-571D49017563}"/>
                </a:ext>
              </a:extLst>
            </p:cNvPr>
            <p:cNvSpPr/>
            <p:nvPr/>
          </p:nvSpPr>
          <p:spPr>
            <a:xfrm>
              <a:off x="8837556" y="2164301"/>
              <a:ext cx="3203900" cy="1477954"/>
            </a:xfrm>
            <a:prstGeom prst="cloudCallout">
              <a:avLst>
                <a:gd name="adj1" fmla="val -50690"/>
                <a:gd name="adj2" fmla="val 6425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1E2583-FA09-4034-AB38-5B1F5E4C033F}"/>
                </a:ext>
              </a:extLst>
            </p:cNvPr>
            <p:cNvSpPr txBox="1"/>
            <p:nvPr/>
          </p:nvSpPr>
          <p:spPr>
            <a:xfrm>
              <a:off x="9013371" y="2610891"/>
              <a:ext cx="3492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effectLst>
                    <a:glow rad="127000">
                      <a:schemeClr val="bg1"/>
                    </a:glow>
                  </a:effectLst>
                  <a:latin typeface="Congenial Black" panose="02000503040000020004" pitchFamily="2" charset="0"/>
                </a:rPr>
                <a:t>I’m very busy!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210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5 -2.96296E-6 C -0.0056 -2.96296E-6 0.02891 0.01898 0.02891 0.04236 C 0.02891 0.06551 -0.0056 0.08473 -0.04805 0.08473 C -0.09063 0.08473 -0.125 0.06551 -0.125 0.04236 C -0.125 0.01898 -0.09063 -2.96296E-6 -0.04805 -2.96296E-6 Z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7FD1B48D37804783D17472D012FCF0" ma:contentTypeVersion="12" ma:contentTypeDescription="Create a new document." ma:contentTypeScope="" ma:versionID="1496a34548496356a7457aaf601f5b89">
  <xsd:schema xmlns:xsd="http://www.w3.org/2001/XMLSchema" xmlns:xs="http://www.w3.org/2001/XMLSchema" xmlns:p="http://schemas.microsoft.com/office/2006/metadata/properties" xmlns:ns2="29be644b-5e4f-49fa-a0ad-cc9dfdad035c" xmlns:ns3="cf272f4c-6868-450d-b92c-fe9379541044" targetNamespace="http://schemas.microsoft.com/office/2006/metadata/properties" ma:root="true" ma:fieldsID="02001c81c0f4ebedccd878c7a8234d50" ns2:_="" ns3:_="">
    <xsd:import namespace="29be644b-5e4f-49fa-a0ad-cc9dfdad035c"/>
    <xsd:import namespace="cf272f4c-6868-450d-b92c-fe93795410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e644b-5e4f-49fa-a0ad-cc9dfdad03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72f4c-6868-450d-b92c-fe937954104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09a6e0a-5fc0-44ea-a52d-d7072c3bf732}" ma:internalName="TaxCatchAll" ma:showField="CatchAllData" ma:web="cf272f4c-6868-450d-b92c-fe93795410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272f4c-6868-450d-b92c-fe9379541044" xsi:nil="true"/>
    <lcf76f155ced4ddcb4097134ff3c332f xmlns="29be644b-5e4f-49fa-a0ad-cc9dfdad035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272B13D-80BE-4001-B183-EF31A8AE2AD8}"/>
</file>

<file path=customXml/itemProps2.xml><?xml version="1.0" encoding="utf-8"?>
<ds:datastoreItem xmlns:ds="http://schemas.openxmlformats.org/officeDocument/2006/customXml" ds:itemID="{AB8879F1-4FC4-49A8-BCD5-DBB07C157F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D018DF-149C-46E8-94EA-2A599BAC06F1}">
  <ds:schemaRefs>
    <ds:schemaRef ds:uri="3a32abeb-6bd3-46fc-bc08-ebf6e31c279e"/>
    <ds:schemaRef ds:uri="e8abe87b-3d30-4bc8-bb64-111a76f17c7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568</Words>
  <Application>Microsoft Office PowerPoint</Application>
  <PresentationFormat>Widescreen</PresentationFormat>
  <Paragraphs>70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Congenial Black</vt:lpstr>
      <vt:lpstr>Open Sans ExtraBold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Vivian Tang</dc:creator>
  <cp:lastModifiedBy>Vivian Tang</cp:lastModifiedBy>
  <cp:revision>1</cp:revision>
  <dcterms:created xsi:type="dcterms:W3CDTF">2022-10-18T09:49:17Z</dcterms:created>
  <dcterms:modified xsi:type="dcterms:W3CDTF">2022-10-31T03:08:58Z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0x010100BF7FD1B48D37804783D17472D012FCF0</vt:lpwstr>
  </property>
  <property fmtid="{D5CDD505-2E9C-101B-9397-08002B2CF9AE}" pid="3" name="MediaServiceImageTags">
    <vt:lpwstr/>
  </property>
</Properties>
</file>