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2" r:id="rId5"/>
    <p:sldId id="266" r:id="rId6"/>
    <p:sldId id="271" r:id="rId7"/>
    <p:sldId id="267" r:id="rId8"/>
    <p:sldId id="270" r:id="rId9"/>
    <p:sldId id="272" r:id="rId10"/>
    <p:sldId id="273" r:id="rId11"/>
    <p:sldId id="274" r:id="rId12"/>
    <p:sldId id="275" r:id="rId13"/>
    <p:sldId id="258" r:id="rId14"/>
    <p:sldId id="385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91B"/>
    <a:srgbClr val="0B70B7"/>
    <a:srgbClr val="08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378E2-629C-4120-BDE8-F2E7BFB66D25}" v="4" dt="2022-11-17T10:59:54.777"/>
    <p1510:client id="{DF87FA3F-8855-B174-3043-7FE5BF3EAC3F}" v="23" dt="2022-11-17T11:00:1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8" y="52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62EF-027B-45AE-AE1F-84CA2C8F7AF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CF1A-9112-4090-AE46-A13AE6B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9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CF1A-9112-4090-AE46-A13AE6B366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0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1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44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0097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4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7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t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9.tif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image" Target="../media/image9.tif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image" Target="../media/image9.tif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5.mp3"/><Relationship Id="rId7" Type="http://schemas.openxmlformats.org/officeDocument/2006/relationships/image" Target="../media/image6.png"/><Relationship Id="rId2" Type="http://schemas.microsoft.com/office/2007/relationships/media" Target="../media/media5.mp3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11" Type="http://schemas.openxmlformats.org/officeDocument/2006/relationships/image" Target="../media/image9.tif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FC7B0-248C-4855-B3DA-C5A6B4FE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651" y="2138603"/>
            <a:ext cx="3972525" cy="801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E241F-3910-47D4-8DD1-EAD972CD749A}"/>
              </a:ext>
            </a:extLst>
          </p:cNvPr>
          <p:cNvSpPr txBox="1"/>
          <p:nvPr/>
        </p:nvSpPr>
        <p:spPr>
          <a:xfrm>
            <a:off x="4881981" y="3429000"/>
            <a:ext cx="242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Answer Key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95F6D40-4CE0-4061-A96E-6FCDE4A487AE}"/>
              </a:ext>
            </a:extLst>
          </p:cNvPr>
          <p:cNvSpPr txBox="1"/>
          <p:nvPr/>
        </p:nvSpPr>
        <p:spPr>
          <a:xfrm>
            <a:off x="9467850" y="539074"/>
            <a:ext cx="2468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Chapter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8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9">
            <a:extLst>
              <a:ext uri="{FF2B5EF4-FFF2-40B4-BE49-F238E27FC236}">
                <a16:creationId xmlns:a16="http://schemas.microsoft.com/office/drawing/2014/main" id="{3F8476B1-807A-4A8D-A7ED-2778C676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48" y="736600"/>
            <a:ext cx="10656028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Acknowledgments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FoxyImage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4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2038350" y="1263650"/>
            <a:ext cx="7338242" cy="5088783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2A0E43-317A-4A01-A633-D999BC57A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9"/>
          <a:stretch/>
        </p:blipFill>
        <p:spPr>
          <a:xfrm>
            <a:off x="7277638" y="1560815"/>
            <a:ext cx="4031712" cy="3258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Sally is telling Jacky the dates of some special school events. Finish what she says. 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96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2038350" y="1263650"/>
            <a:ext cx="7338242" cy="5088783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2A0E43-317A-4A01-A633-D999BC57A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9"/>
          <a:stretch/>
        </p:blipFill>
        <p:spPr>
          <a:xfrm>
            <a:off x="7277638" y="1560815"/>
            <a:ext cx="4031712" cy="3258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B1EE38-CA3E-4BD7-AECA-5FDC7BD5B4C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C232-2383-45EE-AD0A-2350E98BC195}"/>
              </a:ext>
            </a:extLst>
          </p:cNvPr>
          <p:cNvSpPr txBox="1"/>
          <p:nvPr/>
        </p:nvSpPr>
        <p:spPr>
          <a:xfrm>
            <a:off x="899799" y="182945"/>
            <a:ext cx="9914251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is the example.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24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1659538" y="1955472"/>
            <a:ext cx="6688184" cy="4366869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2A0E43-317A-4A01-A633-D999BC57AE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9" b="52142"/>
          <a:stretch/>
        </p:blipFill>
        <p:spPr>
          <a:xfrm>
            <a:off x="2571117" y="1293924"/>
            <a:ext cx="6310542" cy="24161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509EF-76F3-4BA2-AF9F-FF0E83F6C6EB}"/>
              </a:ext>
            </a:extLst>
          </p:cNvPr>
          <p:cNvSpPr/>
          <p:nvPr/>
        </p:nvSpPr>
        <p:spPr>
          <a:xfrm>
            <a:off x="3904248" y="3105278"/>
            <a:ext cx="4000096" cy="542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89FFEF-2479-4AD0-9118-A0C29A0AD8F7}"/>
              </a:ext>
            </a:extLst>
          </p:cNvPr>
          <p:cNvGrpSpPr/>
          <p:nvPr/>
        </p:nvGrpSpPr>
        <p:grpSpPr>
          <a:xfrm>
            <a:off x="6842657" y="3710076"/>
            <a:ext cx="3689805" cy="1344562"/>
            <a:chOff x="6842657" y="3710076"/>
            <a:chExt cx="3689805" cy="1344562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A0FD372-02B6-4193-BAB8-4C9B40FC092F}"/>
                </a:ext>
              </a:extLst>
            </p:cNvPr>
            <p:cNvSpPr/>
            <p:nvPr/>
          </p:nvSpPr>
          <p:spPr>
            <a:xfrm>
              <a:off x="6842657" y="3710076"/>
              <a:ext cx="3689805" cy="1344562"/>
            </a:xfrm>
            <a:prstGeom prst="wedgeRoundRectCallout">
              <a:avLst>
                <a:gd name="adj1" fmla="val -65431"/>
                <a:gd name="adj2" fmla="val 446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AFBC1B-3B6E-445C-915E-512E73A1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9538" y="3815066"/>
              <a:ext cx="3416042" cy="110488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7D9CA-E300-44E3-A2AA-13A0AA1DA1FB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Sally is telling Jacky the dates of some special school events. Finish what she says. 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let2e_3a_c2_lang_01_eg">
            <a:hlinkClick r:id="" action="ppaction://media"/>
            <a:extLst>
              <a:ext uri="{FF2B5EF4-FFF2-40B4-BE49-F238E27FC236}">
                <a16:creationId xmlns:a16="http://schemas.microsoft.com/office/drawing/2014/main" id="{F420CE26-E831-429A-9C63-CFB6802FB6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65200" y="3892550"/>
            <a:ext cx="609600" cy="6096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8B547E3-A573-46D4-877D-C3FF0C328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17" y="3825226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2751908" y="1922064"/>
            <a:ext cx="6688184" cy="4366869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2A0E43-317A-4A01-A633-D999BC57A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9"/>
          <a:stretch/>
        </p:blipFill>
        <p:spPr>
          <a:xfrm>
            <a:off x="5469785" y="1567165"/>
            <a:ext cx="3536412" cy="28584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40766C69-C376-4F48-8B08-04473B8C53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88" y="2965784"/>
            <a:ext cx="341405" cy="34140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D5DF3225-7A47-4726-8850-4D412EFCA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34" y="3335774"/>
            <a:ext cx="341405" cy="34140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C9A43E48-9BA5-4FA6-8246-F80D738F4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08" y="3709629"/>
            <a:ext cx="341405" cy="34140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BBBD8920-74A3-433B-8558-65665B554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8" y="4064528"/>
            <a:ext cx="341405" cy="3414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4FCE97-C620-4997-8493-43C7DDEAA083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5A2080-31D8-415C-A7E7-3E793B42292E}"/>
              </a:ext>
            </a:extLst>
          </p:cNvPr>
          <p:cNvSpPr txBox="1"/>
          <p:nvPr/>
        </p:nvSpPr>
        <p:spPr>
          <a:xfrm>
            <a:off x="899799" y="182945"/>
            <a:ext cx="9914251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you try.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14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1659538" y="1955472"/>
            <a:ext cx="6688184" cy="4366869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A64C66-DF80-4B7A-96D2-53D2C2C0556C}"/>
              </a:ext>
            </a:extLst>
          </p:cNvPr>
          <p:cNvGrpSpPr/>
          <p:nvPr/>
        </p:nvGrpSpPr>
        <p:grpSpPr>
          <a:xfrm>
            <a:off x="3245836" y="1238709"/>
            <a:ext cx="6158513" cy="2424178"/>
            <a:chOff x="3245837" y="1600201"/>
            <a:chExt cx="5475860" cy="206268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D432883-A411-474B-B3F4-312C689FF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29" b="63791"/>
            <a:stretch/>
          </p:blipFill>
          <p:spPr>
            <a:xfrm>
              <a:off x="3245837" y="1600201"/>
              <a:ext cx="5475860" cy="1576136"/>
            </a:xfrm>
            <a:prstGeom prst="rect">
              <a:avLst/>
            </a:prstGeom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7F05D9-A039-46F6-A2A6-BC0BBDE5E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9226" b="39517"/>
            <a:stretch/>
          </p:blipFill>
          <p:spPr>
            <a:xfrm>
              <a:off x="3245837" y="3159999"/>
              <a:ext cx="5475860" cy="502888"/>
            </a:xfrm>
            <a:prstGeom prst="rect">
              <a:avLst/>
            </a:prstGeom>
            <a:effectLst/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509EF-76F3-4BA2-AF9F-FF0E83F6C6EB}"/>
              </a:ext>
            </a:extLst>
          </p:cNvPr>
          <p:cNvSpPr/>
          <p:nvPr/>
        </p:nvSpPr>
        <p:spPr>
          <a:xfrm>
            <a:off x="4463048" y="3091068"/>
            <a:ext cx="4000096" cy="542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1FECF-85B5-4B21-972C-B2CA16490074}"/>
              </a:ext>
            </a:extLst>
          </p:cNvPr>
          <p:cNvGrpSpPr/>
          <p:nvPr/>
        </p:nvGrpSpPr>
        <p:grpSpPr>
          <a:xfrm>
            <a:off x="6842657" y="4204672"/>
            <a:ext cx="3689805" cy="849966"/>
            <a:chOff x="6842657" y="4204672"/>
            <a:chExt cx="3689805" cy="849966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A0FD372-02B6-4193-BAB8-4C9B40FC092F}"/>
                </a:ext>
              </a:extLst>
            </p:cNvPr>
            <p:cNvSpPr/>
            <p:nvPr/>
          </p:nvSpPr>
          <p:spPr>
            <a:xfrm>
              <a:off x="6842657" y="4204672"/>
              <a:ext cx="3689805" cy="849966"/>
            </a:xfrm>
            <a:prstGeom prst="wedgeRoundRectCallout">
              <a:avLst>
                <a:gd name="adj1" fmla="val -65431"/>
                <a:gd name="adj2" fmla="val 446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F6283-49A7-4827-85FE-4EE95923D728}"/>
                </a:ext>
              </a:extLst>
            </p:cNvPr>
            <p:cNvSpPr txBox="1"/>
            <p:nvPr/>
          </p:nvSpPr>
          <p:spPr>
            <a:xfrm>
              <a:off x="7007984" y="4280502"/>
              <a:ext cx="3359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English Camp is </a:t>
              </a:r>
              <a:r>
                <a:rPr lang="en-US" sz="2000" b="0" i="0" dirty="0">
                  <a:solidFill>
                    <a:srgbClr val="0B70B7"/>
                  </a:solidFill>
                  <a:effectLst/>
                  <a:latin typeface="Arial" panose="020B0604020202020204" pitchFamily="34" charset="0"/>
                </a:rPr>
                <a:t>on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0" i="0" dirty="0">
                  <a:solidFill>
                    <a:srgbClr val="81B91B"/>
                  </a:solidFill>
                  <a:effectLst/>
                  <a:latin typeface="Arial" panose="020B0604020202020204" pitchFamily="34" charset="0"/>
                </a:rPr>
                <a:t>the seventeenth of November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 </a:t>
              </a:r>
              <a:endParaRPr lang="en-US" sz="2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0C48DF7-E3F7-4226-A50B-846E139CE943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Sally is telling Jacky the dates of some special school events. Finish what she says. 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4804B6A6-9383-411A-A062-C6638FE2B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4" name="plet2e_3a_c2_lang_01a">
            <a:hlinkClick r:id="" action="ppaction://media"/>
            <a:extLst>
              <a:ext uri="{FF2B5EF4-FFF2-40B4-BE49-F238E27FC236}">
                <a16:creationId xmlns:a16="http://schemas.microsoft.com/office/drawing/2014/main" id="{E84CC683-109B-4533-9FAC-74D6829D44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06525" y="3670902"/>
            <a:ext cx="609600" cy="6096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4D28D83-4135-4577-B286-6E53015FB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92" y="4237205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6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1659538" y="1955472"/>
            <a:ext cx="6688184" cy="4366869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A64C66-DF80-4B7A-96D2-53D2C2C0556C}"/>
              </a:ext>
            </a:extLst>
          </p:cNvPr>
          <p:cNvGrpSpPr/>
          <p:nvPr/>
        </p:nvGrpSpPr>
        <p:grpSpPr>
          <a:xfrm>
            <a:off x="3245836" y="1238709"/>
            <a:ext cx="6158513" cy="2393473"/>
            <a:chOff x="3245837" y="1600201"/>
            <a:chExt cx="5475860" cy="20365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D432883-A411-474B-B3F4-312C689FF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29" b="63791"/>
            <a:stretch/>
          </p:blipFill>
          <p:spPr>
            <a:xfrm>
              <a:off x="3245837" y="1600201"/>
              <a:ext cx="5475860" cy="1576136"/>
            </a:xfrm>
            <a:prstGeom prst="rect">
              <a:avLst/>
            </a:prstGeom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7F05D9-A039-46F6-A2A6-BC0BBDE5E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2142" b="27524"/>
            <a:stretch/>
          </p:blipFill>
          <p:spPr>
            <a:xfrm>
              <a:off x="3245837" y="3175089"/>
              <a:ext cx="5475860" cy="461670"/>
            </a:xfrm>
            <a:prstGeom prst="rect">
              <a:avLst/>
            </a:prstGeom>
            <a:effectLst/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509EF-76F3-4BA2-AF9F-FF0E83F6C6EB}"/>
              </a:ext>
            </a:extLst>
          </p:cNvPr>
          <p:cNvSpPr/>
          <p:nvPr/>
        </p:nvSpPr>
        <p:spPr>
          <a:xfrm>
            <a:off x="4463048" y="3091068"/>
            <a:ext cx="4000096" cy="542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54F657-6C65-47D6-BBD7-5B5A53586306}"/>
              </a:ext>
            </a:extLst>
          </p:cNvPr>
          <p:cNvGrpSpPr/>
          <p:nvPr/>
        </p:nvGrpSpPr>
        <p:grpSpPr>
          <a:xfrm>
            <a:off x="6842657" y="4204672"/>
            <a:ext cx="3398623" cy="849966"/>
            <a:chOff x="6842657" y="4204672"/>
            <a:chExt cx="3398623" cy="849966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A0FD372-02B6-4193-BAB8-4C9B40FC092F}"/>
                </a:ext>
              </a:extLst>
            </p:cNvPr>
            <p:cNvSpPr/>
            <p:nvPr/>
          </p:nvSpPr>
          <p:spPr>
            <a:xfrm>
              <a:off x="6842657" y="4204672"/>
              <a:ext cx="2952853" cy="849966"/>
            </a:xfrm>
            <a:prstGeom prst="wedgeRoundRectCallout">
              <a:avLst>
                <a:gd name="adj1" fmla="val -65431"/>
                <a:gd name="adj2" fmla="val 446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F6283-49A7-4827-85FE-4EE95923D728}"/>
                </a:ext>
              </a:extLst>
            </p:cNvPr>
            <p:cNvSpPr txBox="1"/>
            <p:nvPr/>
          </p:nvSpPr>
          <p:spPr>
            <a:xfrm>
              <a:off x="7007984" y="4280502"/>
              <a:ext cx="3233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Parents’ Day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is </a:t>
              </a:r>
              <a:r>
                <a:rPr lang="en-US" sz="2000" b="0" i="0" dirty="0">
                  <a:solidFill>
                    <a:srgbClr val="0B70B7"/>
                  </a:solidFill>
                  <a:effectLst/>
                  <a:latin typeface="Arial" panose="020B0604020202020204" pitchFamily="34" charset="0"/>
                </a:rPr>
                <a:t>on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0" i="0" dirty="0">
                  <a:solidFill>
                    <a:srgbClr val="81B91B"/>
                  </a:solidFill>
                  <a:effectLst/>
                  <a:latin typeface="Arial" panose="020B0604020202020204" pitchFamily="34" charset="0"/>
                </a:rPr>
                <a:t>the thirty-first of March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 </a:t>
              </a:r>
              <a:endParaRPr lang="en-US" sz="2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107D5A-693C-43B1-AA11-4C3A979B550D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Sally is telling Jacky the dates of some special school events. Finish what she says. 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0B900E7E-BF98-4C6A-9AE3-A6C04A9D87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4" name="plet2e_3a_c2_lang_01b">
            <a:hlinkClick r:id="" action="ppaction://media"/>
            <a:extLst>
              <a:ext uri="{FF2B5EF4-FFF2-40B4-BE49-F238E27FC236}">
                <a16:creationId xmlns:a16="http://schemas.microsoft.com/office/drawing/2014/main" id="{A6F5A319-E168-4B55-A26D-96AD8FA4A4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73175" y="3984625"/>
            <a:ext cx="609600" cy="6096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F048689-C74B-49D4-B05D-AD83BA57E2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92" y="4137025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7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1659538" y="1955472"/>
            <a:ext cx="6688184" cy="4366869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A64C66-DF80-4B7A-96D2-53D2C2C0556C}"/>
              </a:ext>
            </a:extLst>
          </p:cNvPr>
          <p:cNvGrpSpPr/>
          <p:nvPr/>
        </p:nvGrpSpPr>
        <p:grpSpPr>
          <a:xfrm>
            <a:off x="3245836" y="1238709"/>
            <a:ext cx="6158513" cy="2396163"/>
            <a:chOff x="3245837" y="1600201"/>
            <a:chExt cx="5475860" cy="20388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D432883-A411-474B-B3F4-312C689FF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29" b="63791"/>
            <a:stretch/>
          </p:blipFill>
          <p:spPr>
            <a:xfrm>
              <a:off x="3245837" y="1600201"/>
              <a:ext cx="5475860" cy="1576136"/>
            </a:xfrm>
            <a:prstGeom prst="rect">
              <a:avLst/>
            </a:prstGeom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7F05D9-A039-46F6-A2A6-BC0BBDE5E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4719" b="14947"/>
            <a:stretch/>
          </p:blipFill>
          <p:spPr>
            <a:xfrm>
              <a:off x="3245837" y="3177377"/>
              <a:ext cx="5475860" cy="461669"/>
            </a:xfrm>
            <a:prstGeom prst="rect">
              <a:avLst/>
            </a:prstGeom>
            <a:effectLst/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509EF-76F3-4BA2-AF9F-FF0E83F6C6EB}"/>
              </a:ext>
            </a:extLst>
          </p:cNvPr>
          <p:cNvSpPr/>
          <p:nvPr/>
        </p:nvSpPr>
        <p:spPr>
          <a:xfrm>
            <a:off x="4463048" y="3091068"/>
            <a:ext cx="4000096" cy="542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975EC9-73A1-4153-A29B-AA6B46547CED}"/>
              </a:ext>
            </a:extLst>
          </p:cNvPr>
          <p:cNvGrpSpPr/>
          <p:nvPr/>
        </p:nvGrpSpPr>
        <p:grpSpPr>
          <a:xfrm>
            <a:off x="6842657" y="4204671"/>
            <a:ext cx="3689805" cy="1133719"/>
            <a:chOff x="6842657" y="4204671"/>
            <a:chExt cx="3689805" cy="113371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A0FD372-02B6-4193-BAB8-4C9B40FC092F}"/>
                </a:ext>
              </a:extLst>
            </p:cNvPr>
            <p:cNvSpPr/>
            <p:nvPr/>
          </p:nvSpPr>
          <p:spPr>
            <a:xfrm>
              <a:off x="6842657" y="4204671"/>
              <a:ext cx="3689805" cy="1133719"/>
            </a:xfrm>
            <a:prstGeom prst="wedgeRoundRectCallout">
              <a:avLst>
                <a:gd name="adj1" fmla="val -65431"/>
                <a:gd name="adj2" fmla="val 446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F6283-49A7-4827-85FE-4EE95923D728}"/>
                </a:ext>
              </a:extLst>
            </p:cNvPr>
            <p:cNvSpPr txBox="1"/>
            <p:nvPr/>
          </p:nvSpPr>
          <p:spPr>
            <a:xfrm>
              <a:off x="7007984" y="4280502"/>
              <a:ext cx="3437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Test Week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is </a:t>
              </a:r>
              <a:r>
                <a:rPr lang="en-US" sz="2000" b="0" i="0" dirty="0">
                  <a:solidFill>
                    <a:srgbClr val="0B70B7"/>
                  </a:solidFill>
                  <a:effectLst/>
                  <a:latin typeface="Arial" panose="020B0604020202020204" pitchFamily="34" charset="0"/>
                </a:rPr>
                <a:t>from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81B91B"/>
                  </a:solidFill>
                  <a:latin typeface="Arial" panose="020B0604020202020204" pitchFamily="34" charset="0"/>
                </a:rPr>
                <a:t>the second of December </a:t>
              </a:r>
              <a:r>
                <a:rPr lang="en-US" sz="2000" dirty="0">
                  <a:solidFill>
                    <a:srgbClr val="0B70B7"/>
                  </a:solidFill>
                  <a:latin typeface="Arial" panose="020B0604020202020204" pitchFamily="34" charset="0"/>
                </a:rPr>
                <a:t>to</a:t>
              </a:r>
              <a:r>
                <a:rPr lang="en-US" sz="2000" dirty="0">
                  <a:solidFill>
                    <a:srgbClr val="81B91B"/>
                  </a:solidFill>
                  <a:latin typeface="Arial" panose="020B0604020202020204" pitchFamily="34" charset="0"/>
                </a:rPr>
                <a:t> the sixth of December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 </a:t>
              </a:r>
              <a:endParaRPr lang="en-US" sz="2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107D5A-693C-43B1-AA11-4C3A979B550D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Sally is telling Jacky the dates of some special school events. Finish what she says. 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55EF7AA6-78B8-48D7-ABA3-B68DD927C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4" name="plet2e_3a_c2_lang_01c">
            <a:hlinkClick r:id="" action="ppaction://media"/>
            <a:extLst>
              <a:ext uri="{FF2B5EF4-FFF2-40B4-BE49-F238E27FC236}">
                <a16:creationId xmlns:a16="http://schemas.microsoft.com/office/drawing/2014/main" id="{03DBE9E1-5C9D-48BA-BECC-E10A788B5D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87475" y="3995738"/>
            <a:ext cx="609600" cy="6096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8D4FC02-B30A-4281-AED7-E1E5274482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92" y="425277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5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084E8-84B7-4EEB-83D0-C463423DEC8F}"/>
              </a:ext>
            </a:extLst>
          </p:cNvPr>
          <p:cNvGrpSpPr/>
          <p:nvPr/>
        </p:nvGrpSpPr>
        <p:grpSpPr>
          <a:xfrm>
            <a:off x="1659538" y="1955472"/>
            <a:ext cx="6688184" cy="4366869"/>
            <a:chOff x="257360" y="1922064"/>
            <a:chExt cx="6688184" cy="4366869"/>
          </a:xfrm>
        </p:grpSpPr>
        <p:pic>
          <p:nvPicPr>
            <p:cNvPr id="10" name="Picture 9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316ACD0D-3F6C-4CBE-96BA-1575A71F1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5"/>
            <a:stretch/>
          </p:blipFill>
          <p:spPr>
            <a:xfrm>
              <a:off x="257360" y="1922064"/>
              <a:ext cx="6688183" cy="2491131"/>
            </a:xfrm>
            <a:prstGeom prst="rect">
              <a:avLst/>
            </a:prstGeom>
          </p:spPr>
        </p:pic>
        <p:pic>
          <p:nvPicPr>
            <p:cNvPr id="11" name="Picture 10" descr="A picture containing text, bedroom&#10;&#10;Description automatically generated">
              <a:extLst>
                <a:ext uri="{FF2B5EF4-FFF2-40B4-BE49-F238E27FC236}">
                  <a16:creationId xmlns:a16="http://schemas.microsoft.com/office/drawing/2014/main" id="{299C2F3A-4314-4E97-94C6-EFFDDB189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03"/>
            <a:stretch/>
          </p:blipFill>
          <p:spPr>
            <a:xfrm>
              <a:off x="257361" y="4259178"/>
              <a:ext cx="6688183" cy="20297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A64C66-DF80-4B7A-96D2-53D2C2C0556C}"/>
              </a:ext>
            </a:extLst>
          </p:cNvPr>
          <p:cNvGrpSpPr/>
          <p:nvPr/>
        </p:nvGrpSpPr>
        <p:grpSpPr>
          <a:xfrm>
            <a:off x="3245836" y="1238709"/>
            <a:ext cx="6158513" cy="2566220"/>
            <a:chOff x="3245837" y="1600201"/>
            <a:chExt cx="5475860" cy="21835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D432883-A411-474B-B3F4-312C689FF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29" b="63791"/>
            <a:stretch/>
          </p:blipFill>
          <p:spPr>
            <a:xfrm>
              <a:off x="3245837" y="1600201"/>
              <a:ext cx="5475860" cy="1576136"/>
            </a:xfrm>
            <a:prstGeom prst="rect">
              <a:avLst/>
            </a:prstGeom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7F05D9-A039-46F6-A2A6-BC0BBDE5E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6399" b="-208"/>
            <a:stretch/>
          </p:blipFill>
          <p:spPr>
            <a:xfrm>
              <a:off x="3245837" y="3166817"/>
              <a:ext cx="5475860" cy="616923"/>
            </a:xfrm>
            <a:prstGeom prst="rect">
              <a:avLst/>
            </a:prstGeom>
            <a:effectLst/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1E3DC-824E-4B66-8101-CF02DF8C986A}"/>
              </a:ext>
            </a:extLst>
          </p:cNvPr>
          <p:cNvSpPr/>
          <p:nvPr/>
        </p:nvSpPr>
        <p:spPr>
          <a:xfrm>
            <a:off x="0" y="0"/>
            <a:ext cx="12192000" cy="1133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509EF-76F3-4BA2-AF9F-FF0E83F6C6EB}"/>
              </a:ext>
            </a:extLst>
          </p:cNvPr>
          <p:cNvSpPr/>
          <p:nvPr/>
        </p:nvSpPr>
        <p:spPr>
          <a:xfrm>
            <a:off x="4463048" y="3171278"/>
            <a:ext cx="4000096" cy="542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0EC87-B332-4AEB-81A4-63397F2CD495}"/>
              </a:ext>
            </a:extLst>
          </p:cNvPr>
          <p:cNvGrpSpPr/>
          <p:nvPr/>
        </p:nvGrpSpPr>
        <p:grpSpPr>
          <a:xfrm>
            <a:off x="6842657" y="4204671"/>
            <a:ext cx="3135733" cy="1133719"/>
            <a:chOff x="6842657" y="4204671"/>
            <a:chExt cx="3135733" cy="113371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A0FD372-02B6-4193-BAB8-4C9B40FC092F}"/>
                </a:ext>
              </a:extLst>
            </p:cNvPr>
            <p:cNvSpPr/>
            <p:nvPr/>
          </p:nvSpPr>
          <p:spPr>
            <a:xfrm>
              <a:off x="6842657" y="4204671"/>
              <a:ext cx="3135733" cy="1133719"/>
            </a:xfrm>
            <a:prstGeom prst="wedgeRoundRectCallout">
              <a:avLst>
                <a:gd name="adj1" fmla="val -65431"/>
                <a:gd name="adj2" fmla="val 446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F6283-49A7-4827-85FE-4EE95923D728}"/>
                </a:ext>
              </a:extLst>
            </p:cNvPr>
            <p:cNvSpPr txBox="1"/>
            <p:nvPr/>
          </p:nvSpPr>
          <p:spPr>
            <a:xfrm>
              <a:off x="7007984" y="4280502"/>
              <a:ext cx="29215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Exam Week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is </a:t>
              </a:r>
              <a:r>
                <a:rPr lang="en-US" sz="2000" b="0" i="0" dirty="0">
                  <a:solidFill>
                    <a:srgbClr val="0B70B7"/>
                  </a:solidFill>
                  <a:effectLst/>
                  <a:latin typeface="Arial" panose="020B0604020202020204" pitchFamily="34" charset="0"/>
                </a:rPr>
                <a:t>from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81B91B"/>
                  </a:solidFill>
                  <a:latin typeface="Arial" panose="020B0604020202020204" pitchFamily="34" charset="0"/>
                </a:rPr>
                <a:t>the fifteenth of June </a:t>
              </a:r>
              <a:r>
                <a:rPr lang="en-US" sz="2000" dirty="0">
                  <a:solidFill>
                    <a:srgbClr val="0B70B7"/>
                  </a:solidFill>
                  <a:latin typeface="Arial" panose="020B0604020202020204" pitchFamily="34" charset="0"/>
                </a:rPr>
                <a:t>to</a:t>
              </a:r>
              <a:r>
                <a:rPr lang="en-US" sz="2000" dirty="0">
                  <a:solidFill>
                    <a:srgbClr val="81B91B"/>
                  </a:solidFill>
                  <a:latin typeface="Arial" panose="020B0604020202020204" pitchFamily="34" charset="0"/>
                </a:rPr>
                <a:t> the nineteenth of June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 </a:t>
              </a:r>
              <a:endParaRPr lang="en-US" sz="2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107D5A-693C-43B1-AA11-4C3A979B550D}"/>
              </a:ext>
            </a:extLst>
          </p:cNvPr>
          <p:cNvSpPr txBox="1"/>
          <p:nvPr/>
        </p:nvSpPr>
        <p:spPr>
          <a:xfrm>
            <a:off x="899799" y="136823"/>
            <a:ext cx="99142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  <a:ea typeface="Open Sans"/>
                <a:cs typeface="Open Sans"/>
              </a:rPr>
              <a:t>Sally is telling Jacky the dates of some special school events. Finish what she says. 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18951529-4ADE-4A24-A388-EA112D2FD3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950" y="6197265"/>
            <a:ext cx="571500" cy="551448"/>
          </a:xfrm>
          <a:prstGeom prst="rect">
            <a:avLst/>
          </a:prstGeom>
        </p:spPr>
      </p:pic>
      <p:pic>
        <p:nvPicPr>
          <p:cNvPr id="4" name="plet2e_3a_c2_lang_01d">
            <a:hlinkClick r:id="" action="ppaction://media"/>
            <a:extLst>
              <a:ext uri="{FF2B5EF4-FFF2-40B4-BE49-F238E27FC236}">
                <a16:creationId xmlns:a16="http://schemas.microsoft.com/office/drawing/2014/main" id="{F18306EB-8AA1-4472-B0B6-AFC5A48A7C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93800" y="5149850"/>
            <a:ext cx="609600" cy="6096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CC26827-96E9-4207-B768-4D35A5AE6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92" y="420278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4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let2e_3a_c2_lang_01"/>
  <p:tag name="ISPRING_FIRST_PUBLISH" val="1"/>
  <p:tag name="ISPRING-SUITE_ISPRING_CURRENT_PLAYER_ID" val="universal"/>
  <p:tag name="ISPRING_PRESENTATION_COURSE_TITLE" val="plet2e_3a_c2_lang_01"/>
  <p:tag name="ISPRING_LMS_API_VERSION" val="SCORM 2004 (4th edition)"/>
  <p:tag name="ISPRING_ULTRA_SCORM_COURSE_ID" val="FD9A0ECC-D64A-478A-83B6-6722BAA7357F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PLAYER_SCENARIO_NOT_SUPPORTED&quot;:&quot;The role-play is not supported in the accessibility mode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MPANY_LOGO_BIG&quot;:&quot;Company Logo\n(266x156)&quot;,&quot;PB_COMPANY_LOGO_SMALL&quot;:&quot;Company Logo (266x50)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OWNLOAD_APP_MESSAGE&quot;:&quot;To view this presentation with video, download free iOS application iSpring Play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LAUNCH_BTN_LABEL&quot;:&quot;Launch&quot;,&quot;PB_LAUNCH_IN_APP_MESSAGE&quot;:&quot;To view with video, use iSpring Play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HIDE_BIO&quot;:&quot;Hide&quot;,&quot;PB_PRESENTER_INFO&quot;:&quot;Presenter Info&quot;,&quot;PB_PRESENTER_NO_INFO&quot;:&quot;No presenter info.&quot;,&quot;PB_PRESENTER_SHOW_BIO&quot;:&quot;See more&quot;,&quot;PB_PRESENTER_VIDEO&quot;:&quot;Presenter Video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TRICTION_MESSAGE_BOX_TITLE&quot;:&quot;Navigation is limited&quot;,&quot;PB_RESUME_PRESENTATION_WINDOW_TEXT&quot;:&quot;Do you want to resume where you left off?&quot;,&quot;PB_RESUME_PRESENTATION_WINDOW_TITLE&quot;:&quot;Resume Presentation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DEFAULT_COURSE_TITLE&quot;:&quot;Course Title Example&quot;,&quot;PB_TITLE_PANEL_MARKER_TOOLS&quot;:&quot;Drawing&quot;,&quot;PB_TITLE_PANEL_NOTES&quot;:&quot;Notes&quot;,&quot;PB_TITLE_PANEL_OUTLINE&quot;:&quot;Outline&quot;,&quot;PB_TITLE_PANEL_PRESENTER_INFO&quot;:&quot;Presenter Info&quot;,&quot;PB_TOOLTIP_ADD_LOGO&quot;:&quot;Click to add a company logo&quot;,&quot;PB_TOOLTIP_CHANGE_LOGO&quot;:&quot;Click to edit a company log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],&quot;dynamicPlain&quot;:[&quot;DCT_SLIDE_TITLE&quot;,&quot;DCT_SLIDE_TEXT&quot;,&quot;DCT_HYPERLINK_TOOLTIP&quot;],&quot;static&quot;:[&quot;Search…&quot;,&quot;in slide&quot;,&quot;in notes&quot;,&quot;Cancel&quot;,&quot;Pen&quot;,&quot;Highlighter&quot;,&quot;Eraser&quot;,&quot;Erase all&quot;,&quot;Finish drawing&quot;,&quot;Drawing&quot;,&quot;Outline&quot;,&quot;Full screen&quot;,&quot;Exit full screen&quot;,&quot;%SLIDE_NUMBER% of %TOTAL_SLIDES%&quot;,&quot;Do you want to resume where you left off?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Complete the slide to go to the next one.&quot;,&quot;You can only view slides in order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,&quot;Previous&quot;,&quot;Next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],&quot;dynamicPlain&quot;:[&quot;DCT_SLIDE_TITLE&quot;,&quot;DCT_SLIDE_NOTES_TEXT&quot;,&quot;DCT_SLIDE_TEXT&quot;],&quot;static&quot;:[&quot;Search results&quot;,&quot;No matches found.&quot;,&quot;Slides&quot;,&quot;Next&quot;,&quot;Yes&quot;,&quot;No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OUTPUT_FOLDER" val="[[&quot;\uFFFD_\uFFFD\u000E{5F9A7829-1E97-428D-BE66-302A644CD4A7}&quot;,&quot;C:\\Users\\HK1-UCatherineLeung\\OneDrive - Pearson PLC\\Digital&quot;]]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A533EC-0413-464B-B939-29E48FE4B24E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FB77E9-E8A9-42DF-910D-8EEDF3C7B26A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6777C1-B0A8-4171-9D48-B6A29302D8CE}:38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E18C8B-38D2-4498-B661-E3C886ED91C0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789D0C-0908-444C-92AB-350588DAE643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7C9D9-86EC-4426-ACA0-29CA2F4EFB85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B43FA2-4E7C-4A5D-8B8D-ABC2E0627D2D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6B7D89-9E4C-4011-A3A4-06F9BA23BA04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DB2028-F8ED-4BC8-8968-0A90F53AF77B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9DCCA7-AF31-49D9-985A-8BB57AB0C9F8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8D225F-4F5C-404F-B677-FA5033AA1D1F}:27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AF540-E607-4C4D-8B9B-3295DE2EAC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459144-4128-43CA-B023-690B2196DFC1}">
  <ds:schemaRefs>
    <ds:schemaRef ds:uri="http://schemas.microsoft.com/office/2006/metadata/properties"/>
    <ds:schemaRef ds:uri="29be644b-5e4f-49fa-a0ad-cc9dfdad035c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f272f4c-6868-450d-b92c-fe937954104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D570BB-1C57-4408-A7DB-CE31D80ACCE4}">
  <ds:schemaRefs>
    <ds:schemaRef ds:uri="29be644b-5e4f-49fa-a0ad-cc9dfdad035c"/>
    <ds:schemaRef ds:uri="cf272f4c-6868-450d-b92c-fe9379541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223</Words>
  <Application>Microsoft Office PowerPoint</Application>
  <PresentationFormat>Widescreen</PresentationFormat>
  <Paragraphs>32</Paragraphs>
  <Slides>11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 ExtraBold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plet2e_3a_c2_lang_01</dc:title>
  <dc:creator>© Pearson Education Asia Limited; Catherine Leung</dc:creator>
  <cp:lastModifiedBy>Catherine Leung</cp:lastModifiedBy>
  <cp:revision>6</cp:revision>
  <dcterms:created xsi:type="dcterms:W3CDTF">2022-08-15T02:47:52Z</dcterms:created>
  <dcterms:modified xsi:type="dcterms:W3CDTF">2022-11-17T13:59:43Z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  <property fmtid="{D5CDD505-2E9C-101B-9397-08002B2CF9AE}" pid="4" name="Order">
    <vt:r8>48066400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