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2"/>
  </p:notesMasterIdLst>
  <p:sldIdLst>
    <p:sldId id="262" r:id="rId6"/>
    <p:sldId id="258" r:id="rId7"/>
    <p:sldId id="259" r:id="rId8"/>
    <p:sldId id="287" r:id="rId9"/>
    <p:sldId id="260" r:id="rId10"/>
    <p:sldId id="261" r:id="rId11"/>
    <p:sldId id="288" r:id="rId12"/>
    <p:sldId id="276" r:id="rId13"/>
    <p:sldId id="292" r:id="rId14"/>
    <p:sldId id="277" r:id="rId15"/>
    <p:sldId id="293" r:id="rId16"/>
    <p:sldId id="278" r:id="rId17"/>
    <p:sldId id="291" r:id="rId18"/>
    <p:sldId id="279" r:id="rId19"/>
    <p:sldId id="280" r:id="rId20"/>
    <p:sldId id="294" r:id="rId21"/>
    <p:sldId id="275" r:id="rId22"/>
    <p:sldId id="268" r:id="rId23"/>
    <p:sldId id="269" r:id="rId24"/>
    <p:sldId id="289" r:id="rId25"/>
    <p:sldId id="273" r:id="rId26"/>
    <p:sldId id="274" r:id="rId27"/>
    <p:sldId id="282" r:id="rId28"/>
    <p:sldId id="283" r:id="rId29"/>
    <p:sldId id="286" r:id="rId30"/>
    <p:sldId id="295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0DC65-2C49-48FD-973D-3AEDB4DB923A}" v="9" dt="2022-11-17T13:39:30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F8D8-5E73-4FA7-9E23-607F97EBB8E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9FB9-B939-420D-882C-0A92C1A3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9FB9-B939-420D-882C-0A92C1A3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2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6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46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9FB9-B939-420D-882C-0A92C1A37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9FB9-B939-420D-882C-0A92C1A37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90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9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8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FFDA4-F848-4AC8-994B-FE2F0DD994D5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9FB9-B939-420D-882C-0A92C1A37B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EAA-30DB-4945-9568-7A96C1C7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2DE5-F84D-48EF-8472-691B153A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D2083-E2FB-4493-8C2B-8508557C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C754-8F42-4825-84D9-9D2E0869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3EB5-7AE1-442C-9ABB-294F9DBE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2164-E934-453A-B839-AC491B26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B20D0-0E3D-4486-A635-790851E2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E9A76-7552-4BA3-A89A-B8A1F8C6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6EEA-9FFD-40B4-B6F3-68B56C90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89C89-EF92-40D2-8C29-CF19640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32271-E148-42C8-8B7A-0AA69D8A7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DA717-E3EC-4473-8260-5D25AEA71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56C9-80DC-4C20-8904-E7C37736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71ED-F61C-4AA9-811B-C72E033B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2717-A431-455A-AA96-B4F446F1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49" y="-426795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2081912"/>
              <a:chOff x="-404652" y="-452674"/>
              <a:chExt cx="13001297" cy="2081912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3D5-914B-4294-8A16-2325832147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57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70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1229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88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930C-3CA1-467B-9523-05147081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1E35-5EB1-4FB6-A1EA-41988D8D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2D325-7D4B-43AF-B60A-71A0761D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5ACA-8DF3-44FE-8AB0-ED51D584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200C-A6FE-4B05-9A59-0C10E5C8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B34E-1C4F-490E-8865-647BFBEB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E7080-B3A2-406F-ABF1-E4C81470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CAC9-F017-40AF-8AE9-D927D391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E4608-2EBC-48B6-A82D-3F52229F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8822-48A5-49D1-A863-E7C129E2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2A23-F27B-465E-BA51-F91CE88F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71A3-35FA-4114-83E2-B144C76F2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506E5-DBC5-4744-96B2-8A325CC7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2E89B-98DB-49AF-A77C-FCF3E4B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9215F-CE23-4AA7-BE16-20C53C57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DBEEF-7031-4C5C-83F9-F73D643D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318-AB8F-4D83-BBF1-8CB457AD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97F8-97E1-4A28-98AA-6A972FF1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6D42C-2650-4FC9-A0B3-13C5BA651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F4A23-A617-4D4F-9648-DC3369DE4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18420-A615-4F0F-800A-203A504BA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B1451-E898-44C6-B2A8-7C3E8139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E6445-C682-4902-9160-10BD6121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B0206-91BB-40DD-9EA7-2066741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6629-5684-4B48-A322-BBE487BB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F2690-6639-446F-AD9F-D8221432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0EC5B-640F-41C6-8880-8BAA552F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BB29-EAF3-482F-9DFE-37A01836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CD8E2-8F7A-4F80-BA85-8DDF3D00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62144-08E1-44F2-8445-1F7BDF61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22435-2331-44B9-92F4-DB56667C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6AB-C897-4CB5-B014-E6205EBB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4AE-4E40-4E75-8F78-6662852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F3E51-07BD-45BB-AFC4-935A0A11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D187-E59E-44FF-8D02-4121F4FD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2A461-4D52-4B87-AF90-96E5CDD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251D7-13E1-406C-AC2C-7DADC75A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94FE-E8B4-4E6C-A2F7-879BCD79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318F6-1DA5-40D4-BF2D-846BBC204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BD554-653B-4E53-8923-8F94F558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0207A-A0BE-4021-9FAF-C34A7FB5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6941A-D48A-4241-ADBC-9E07B23A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A0A2-0759-4860-959F-A26E1998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D3A5E-E0AF-4AF5-9633-951E5828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90154-5941-4E1B-9E59-C0C7430F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6889-2855-44C9-BD49-E8D58E09E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CCBD-2D5F-4E3C-8068-4079B4668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F679-BDCF-43B8-892A-719AED0E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20.jpeg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5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1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12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slide" Target="slide17.xml"/><Relationship Id="rId4" Type="http://schemas.openxmlformats.org/officeDocument/2006/relationships/image" Target="../media/image20.jpe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slide" Target="slide2.xml"/><Relationship Id="rId11" Type="http://schemas.microsoft.com/office/2007/relationships/hdphoto" Target="../media/hdphoto7.wdp"/><Relationship Id="rId5" Type="http://schemas.openxmlformats.org/officeDocument/2006/relationships/image" Target="../media/image30.jpeg"/><Relationship Id="rId10" Type="http://schemas.openxmlformats.org/officeDocument/2006/relationships/image" Target="../media/image28.png"/><Relationship Id="rId4" Type="http://schemas.openxmlformats.org/officeDocument/2006/relationships/image" Target="../media/image29.jpeg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7.wdp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microsoft.com/office/2007/relationships/hdphoto" Target="../media/hdphoto8.wdp"/><Relationship Id="rId11" Type="http://schemas.openxmlformats.org/officeDocument/2006/relationships/slide" Target="slide17.xml"/><Relationship Id="rId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openxmlformats.org/officeDocument/2006/relationships/image" Target="../media/image20.jpe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slide" Target="slide2.xml"/><Relationship Id="rId11" Type="http://schemas.microsoft.com/office/2007/relationships/hdphoto" Target="../media/hdphoto7.wdp"/><Relationship Id="rId5" Type="http://schemas.openxmlformats.org/officeDocument/2006/relationships/image" Target="../media/image34.jpeg"/><Relationship Id="rId10" Type="http://schemas.openxmlformats.org/officeDocument/2006/relationships/image" Target="../media/image28.png"/><Relationship Id="rId4" Type="http://schemas.openxmlformats.org/officeDocument/2006/relationships/image" Target="../media/image33.jpeg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2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7.png"/><Relationship Id="rId11" Type="http://schemas.openxmlformats.org/officeDocument/2006/relationships/image" Target="../media/image33.jpe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34.jpe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2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35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24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0.jpeg"/><Relationship Id="rId10" Type="http://schemas.openxmlformats.org/officeDocument/2006/relationships/slide" Target="slide17.xml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FD4FA-E924-428C-9180-2076D2D05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4007"/>
          <a:stretch/>
        </p:blipFill>
        <p:spPr>
          <a:xfrm>
            <a:off x="3941124" y="2609631"/>
            <a:ext cx="3943979" cy="822960"/>
          </a:xfrm>
          <a:prstGeom prst="rect">
            <a:avLst/>
          </a:prstGeom>
        </p:spPr>
      </p:pic>
      <p:sp>
        <p:nvSpPr>
          <p:cNvPr id="3" name="圓角矩形 19">
            <a:extLst>
              <a:ext uri="{FF2B5EF4-FFF2-40B4-BE49-F238E27FC236}">
                <a16:creationId xmlns:a16="http://schemas.microsoft.com/office/drawing/2014/main" id="{64E8A615-54A7-40B3-9BE8-3B548E6738CA}"/>
              </a:ext>
            </a:extLst>
          </p:cNvPr>
          <p:cNvSpPr/>
          <p:nvPr/>
        </p:nvSpPr>
        <p:spPr>
          <a:xfrm>
            <a:off x="3091379" y="4501931"/>
            <a:ext cx="5816674" cy="1656184"/>
          </a:xfrm>
          <a:prstGeom prst="roundRect">
            <a:avLst>
              <a:gd name="adj" fmla="val 589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文字方塊 20">
            <a:extLst>
              <a:ext uri="{FF2B5EF4-FFF2-40B4-BE49-F238E27FC236}">
                <a16:creationId xmlns:a16="http://schemas.microsoft.com/office/drawing/2014/main" id="{716F7A8B-F22E-4621-B322-804F95AA2D61}"/>
              </a:ext>
            </a:extLst>
          </p:cNvPr>
          <p:cNvSpPr txBox="1"/>
          <p:nvPr/>
        </p:nvSpPr>
        <p:spPr>
          <a:xfrm>
            <a:off x="3307403" y="4628015"/>
            <a:ext cx="142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2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" name="圓角矩形 21">
            <a:extLst>
              <a:ext uri="{FF2B5EF4-FFF2-40B4-BE49-F238E27FC236}">
                <a16:creationId xmlns:a16="http://schemas.microsoft.com/office/drawing/2014/main" id="{3A005ADF-EEF1-499B-B8A6-DC93360B3E54}"/>
              </a:ext>
            </a:extLst>
          </p:cNvPr>
          <p:cNvSpPr/>
          <p:nvPr/>
        </p:nvSpPr>
        <p:spPr>
          <a:xfrm>
            <a:off x="3091379" y="2609631"/>
            <a:ext cx="5816674" cy="1656184"/>
          </a:xfrm>
          <a:prstGeom prst="roundRect">
            <a:avLst>
              <a:gd name="adj" fmla="val 589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文字方塊 22">
            <a:extLst>
              <a:ext uri="{FF2B5EF4-FFF2-40B4-BE49-F238E27FC236}">
                <a16:creationId xmlns:a16="http://schemas.microsoft.com/office/drawing/2014/main" id="{808E942C-7EE3-4175-8580-9B99E3C75EBB}"/>
              </a:ext>
            </a:extLst>
          </p:cNvPr>
          <p:cNvSpPr txBox="1"/>
          <p:nvPr/>
        </p:nvSpPr>
        <p:spPr>
          <a:xfrm>
            <a:off x="3307403" y="268164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1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文字方塊 23">
            <a:extLst>
              <a:ext uri="{FF2B5EF4-FFF2-40B4-BE49-F238E27FC236}">
                <a16:creationId xmlns:a16="http://schemas.microsoft.com/office/drawing/2014/main" id="{F09BD0A8-CAE7-4C4C-A0CC-73EA4591FC1C}"/>
              </a:ext>
            </a:extLst>
          </p:cNvPr>
          <p:cNvSpPr txBox="1"/>
          <p:nvPr/>
        </p:nvSpPr>
        <p:spPr>
          <a:xfrm>
            <a:off x="3307403" y="319239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Parents’ Day is </a:t>
            </a:r>
            <a:r>
              <a:rPr lang="en-US" sz="2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Week is from … </a:t>
            </a:r>
            <a:r>
              <a:rPr lang="en-US" sz="2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文字方塊 24">
            <a:extLst>
              <a:ext uri="{FF2B5EF4-FFF2-40B4-BE49-F238E27FC236}">
                <a16:creationId xmlns:a16="http://schemas.microsoft.com/office/drawing/2014/main" id="{993F4DC5-FFBC-4A18-9C1C-C0E6377CE9F8}"/>
              </a:ext>
            </a:extLst>
          </p:cNvPr>
          <p:cNvSpPr txBox="1"/>
          <p:nvPr/>
        </p:nvSpPr>
        <p:spPr>
          <a:xfrm>
            <a:off x="3320561" y="5121868"/>
            <a:ext cx="540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’s the school picnic?</a:t>
            </a:r>
          </a:p>
          <a:p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</a:t>
            </a:r>
            <a:r>
              <a:rPr lang="en-US" sz="2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…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CD6D06-5C1B-4CA1-A93E-6233821C2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4007"/>
          <a:stretch/>
        </p:blipFill>
        <p:spPr>
          <a:xfrm>
            <a:off x="4208804" y="1528191"/>
            <a:ext cx="3943979" cy="8229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C5340DCF-365D-45EE-901A-C25F396DB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963" y="3139780"/>
            <a:ext cx="810838" cy="707197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8CE26D24-C678-4E3A-91ED-A568ECE19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807" y="4994695"/>
            <a:ext cx="810838" cy="70719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3C0F2C0-35F0-4461-852A-BF8CB738B986}"/>
              </a:ext>
            </a:extLst>
          </p:cNvPr>
          <p:cNvSpPr txBox="1"/>
          <p:nvPr/>
        </p:nvSpPr>
        <p:spPr>
          <a:xfrm>
            <a:off x="9496338" y="539074"/>
            <a:ext cx="243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Chapter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8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tangv2\Documents\My Documents\LEAP\hi-res\3A\U2_reduced\AL1329392_Orig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6" t="76861" r="10177" b="2749"/>
          <a:stretch/>
        </p:blipFill>
        <p:spPr bwMode="auto">
          <a:xfrm>
            <a:off x="4272643" y="1623936"/>
            <a:ext cx="3314700" cy="27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3786" y="148045"/>
            <a:ext cx="5108865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600515" y="223386"/>
            <a:ext cx="4889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Using </a:t>
            </a:r>
            <a:r>
              <a:rPr lang="en-US" altLang="zh-HK" sz="3600" b="1" i="1" dirty="0">
                <a:solidFill>
                  <a:prstClr val="white"/>
                </a:solidFill>
              </a:rPr>
              <a:t>from</a:t>
            </a:r>
            <a:r>
              <a:rPr lang="en-US" altLang="zh-HK" sz="3600" b="1" dirty="0">
                <a:solidFill>
                  <a:prstClr val="white"/>
                </a:solidFill>
              </a:rPr>
              <a:t> … </a:t>
            </a:r>
            <a:r>
              <a:rPr lang="en-US" altLang="zh-HK" sz="3600" b="1" i="1" dirty="0">
                <a:solidFill>
                  <a:prstClr val="white"/>
                </a:solidFill>
              </a:rPr>
              <a:t>to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文字方塊 28"/>
          <p:cNvSpPr txBox="1">
            <a:spLocks noChangeArrowheads="1"/>
          </p:cNvSpPr>
          <p:nvPr/>
        </p:nvSpPr>
        <p:spPr bwMode="auto">
          <a:xfrm>
            <a:off x="649061" y="1094244"/>
            <a:ext cx="1132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When the event happens for a period of time, we can use </a:t>
            </a:r>
            <a:r>
              <a:rPr lang="en-US" altLang="zh-HK" sz="2400" b="1" i="1" dirty="0">
                <a:solidFill>
                  <a:srgbClr val="0066FF"/>
                </a:solidFill>
              </a:rPr>
              <a:t>from</a:t>
            </a:r>
            <a:r>
              <a:rPr lang="en-US" altLang="zh-HK" sz="2400" dirty="0">
                <a:solidFill>
                  <a:srgbClr val="000000"/>
                </a:solidFill>
              </a:rPr>
              <a:t> … </a:t>
            </a:r>
            <a:r>
              <a:rPr lang="en-US" altLang="zh-HK" sz="2400" b="1" i="1" dirty="0">
                <a:solidFill>
                  <a:srgbClr val="0066FF"/>
                </a:solidFill>
              </a:rPr>
              <a:t>to</a:t>
            </a:r>
            <a:r>
              <a:rPr lang="en-US" altLang="zh-HK" sz="2400" dirty="0">
                <a:solidFill>
                  <a:srgbClr val="000000"/>
                </a:solidFill>
              </a:rPr>
              <a:t>.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2152947" y="4411707"/>
            <a:ext cx="777239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Exam Week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from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third of December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to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seventh of December.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AutoShape 4" descr="calendar clipart的圖片搜尋結果"/>
          <p:cNvSpPr>
            <a:spLocks noChangeAspect="1" noChangeArrowheads="1"/>
          </p:cNvSpPr>
          <p:nvPr/>
        </p:nvSpPr>
        <p:spPr bwMode="auto">
          <a:xfrm>
            <a:off x="344261" y="-100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calendar clipart的圖片搜尋結果"/>
          <p:cNvSpPr>
            <a:spLocks noChangeAspect="1" noChangeArrowheads="1"/>
          </p:cNvSpPr>
          <p:nvPr/>
        </p:nvSpPr>
        <p:spPr bwMode="auto">
          <a:xfrm>
            <a:off x="496661" y="51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橢圓 4"/>
          <p:cNvSpPr/>
          <p:nvPr/>
        </p:nvSpPr>
        <p:spPr>
          <a:xfrm>
            <a:off x="4799035" y="2768250"/>
            <a:ext cx="2140608" cy="37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文字方塊 14"/>
          <p:cNvSpPr txBox="1"/>
          <p:nvPr/>
        </p:nvSpPr>
        <p:spPr>
          <a:xfrm rot="21366814">
            <a:off x="4830463" y="2372288"/>
            <a:ext cx="193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Exam Week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789611" y="2387619"/>
            <a:ext cx="3475596" cy="869957"/>
            <a:chOff x="5514168" y="2833782"/>
            <a:chExt cx="3475596" cy="869957"/>
          </a:xfrm>
        </p:grpSpPr>
        <p:pic>
          <p:nvPicPr>
            <p:cNvPr id="16" name="Picture 3" descr="C:\Users\utangv2\Documents\My Documents\LEAP\photos\AL1224785_Pokomeda. Shutterstoc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2" t="24179" r="26416" b="18080"/>
            <a:stretch/>
          </p:blipFill>
          <p:spPr bwMode="auto">
            <a:xfrm rot="4904815">
              <a:off x="5660404" y="2687546"/>
              <a:ext cx="869957" cy="116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6659159" y="3238959"/>
              <a:ext cx="2330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 period of time</a:t>
              </a:r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5E66361D-CCE8-40A8-AC36-DABF8830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utangv2\Documents\My Documents\LEAP\GPPT\Part 2_grey icon.jpg">
            <a:hlinkClick r:id="rId9" action="ppaction://hlinksldjump"/>
            <a:extLst>
              <a:ext uri="{FF2B5EF4-FFF2-40B4-BE49-F238E27FC236}">
                <a16:creationId xmlns:a16="http://schemas.microsoft.com/office/drawing/2014/main" id="{E3819603-379B-4C82-BF51-3EDBB353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2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8">
            <a:extLst>
              <a:ext uri="{FF2B5EF4-FFF2-40B4-BE49-F238E27FC236}">
                <a16:creationId xmlns:a16="http://schemas.microsoft.com/office/drawing/2014/main" id="{64524CC8-845D-4299-BB82-32306DFC610C}"/>
              </a:ext>
            </a:extLst>
          </p:cNvPr>
          <p:cNvGrpSpPr/>
          <p:nvPr/>
        </p:nvGrpSpPr>
        <p:grpSpPr>
          <a:xfrm>
            <a:off x="592984" y="1972119"/>
            <a:ext cx="3797300" cy="4051300"/>
            <a:chOff x="0" y="2165350"/>
            <a:chExt cx="3797300" cy="4051300"/>
          </a:xfrm>
        </p:grpSpPr>
        <p:pic>
          <p:nvPicPr>
            <p:cNvPr id="25" name="Picture 2" descr="C:\Users\utangv2\Documents\My Documents\LEAP\photos\AL1191820_Mega Pixel.Shutterstock.jpg">
              <a:extLst>
                <a:ext uri="{FF2B5EF4-FFF2-40B4-BE49-F238E27FC236}">
                  <a16:creationId xmlns:a16="http://schemas.microsoft.com/office/drawing/2014/main" id="{3896F225-0A4F-40EF-8005-2C20B5F40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5350"/>
              <a:ext cx="3797300" cy="405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utangv2\Documents\My Documents\LEAP\photos\AL1191820_Mega Pixel.Shutterstock.jpg">
              <a:extLst>
                <a:ext uri="{FF2B5EF4-FFF2-40B4-BE49-F238E27FC236}">
                  <a16:creationId xmlns:a16="http://schemas.microsoft.com/office/drawing/2014/main" id="{37DCC50C-F6C8-4BF3-B808-2C534F14E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2" t="20533" r="63310" b="70063"/>
            <a:stretch/>
          </p:blipFill>
          <p:spPr bwMode="auto">
            <a:xfrm rot="21043995">
              <a:off x="1393264" y="2912140"/>
              <a:ext cx="1396116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">
              <a:extLst>
                <a:ext uri="{FF2B5EF4-FFF2-40B4-BE49-F238E27FC236}">
                  <a16:creationId xmlns:a16="http://schemas.microsoft.com/office/drawing/2014/main" id="{E648B2BA-398C-4A02-BA4E-F9E86223738B}"/>
                </a:ext>
              </a:extLst>
            </p:cNvPr>
            <p:cNvSpPr txBox="1"/>
            <p:nvPr/>
          </p:nvSpPr>
          <p:spPr>
            <a:xfrm rot="21103379">
              <a:off x="1442019" y="2873848"/>
              <a:ext cx="12798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March</a:t>
              </a:r>
              <a:endPara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53786" y="148045"/>
            <a:ext cx="5108865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600515" y="223386"/>
            <a:ext cx="4889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Using </a:t>
            </a:r>
            <a:r>
              <a:rPr lang="en-US" altLang="zh-HK" sz="3600" b="1" i="1" dirty="0">
                <a:solidFill>
                  <a:prstClr val="white"/>
                </a:solidFill>
              </a:rPr>
              <a:t>from</a:t>
            </a:r>
            <a:r>
              <a:rPr lang="en-US" altLang="zh-HK" sz="3600" b="1" dirty="0">
                <a:solidFill>
                  <a:prstClr val="white"/>
                </a:solidFill>
              </a:rPr>
              <a:t> … </a:t>
            </a:r>
            <a:r>
              <a:rPr lang="en-US" altLang="zh-HK" sz="3600" b="1" i="1" dirty="0">
                <a:solidFill>
                  <a:prstClr val="white"/>
                </a:solidFill>
              </a:rPr>
              <a:t>to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文字方塊 28"/>
          <p:cNvSpPr txBox="1">
            <a:spLocks noChangeArrowheads="1"/>
          </p:cNvSpPr>
          <p:nvPr/>
        </p:nvSpPr>
        <p:spPr bwMode="auto">
          <a:xfrm>
            <a:off x="649061" y="1094244"/>
            <a:ext cx="1132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When the event happens for a period of time, we can use </a:t>
            </a:r>
            <a:r>
              <a:rPr lang="en-US" altLang="zh-HK" sz="2400" b="1" i="1" dirty="0">
                <a:solidFill>
                  <a:srgbClr val="0066FF"/>
                </a:solidFill>
              </a:rPr>
              <a:t>from</a:t>
            </a:r>
            <a:r>
              <a:rPr lang="en-US" altLang="zh-HK" sz="2400" dirty="0">
                <a:solidFill>
                  <a:srgbClr val="000000"/>
                </a:solidFill>
              </a:rPr>
              <a:t> … </a:t>
            </a:r>
            <a:r>
              <a:rPr lang="en-US" altLang="zh-HK" sz="2400" b="1" i="1" dirty="0">
                <a:solidFill>
                  <a:srgbClr val="0066FF"/>
                </a:solidFill>
              </a:rPr>
              <a:t>to</a:t>
            </a:r>
            <a:r>
              <a:rPr lang="en-US" altLang="zh-HK" sz="2400" dirty="0">
                <a:solidFill>
                  <a:srgbClr val="000000"/>
                </a:solidFill>
              </a:rPr>
              <a:t>.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3985145" y="2477995"/>
            <a:ext cx="777239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English Week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from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fifteenth of March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to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nineteenth of March.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AutoShape 4" descr="calendar clipart的圖片搜尋結果"/>
          <p:cNvSpPr>
            <a:spLocks noChangeAspect="1" noChangeArrowheads="1"/>
          </p:cNvSpPr>
          <p:nvPr/>
        </p:nvSpPr>
        <p:spPr bwMode="auto">
          <a:xfrm>
            <a:off x="344261" y="-100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calendar clipart的圖片搜尋結果"/>
          <p:cNvSpPr>
            <a:spLocks noChangeAspect="1" noChangeArrowheads="1"/>
          </p:cNvSpPr>
          <p:nvPr/>
        </p:nvSpPr>
        <p:spPr bwMode="auto">
          <a:xfrm>
            <a:off x="496661" y="51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橢圓 4"/>
          <p:cNvSpPr/>
          <p:nvPr/>
        </p:nvSpPr>
        <p:spPr>
          <a:xfrm rot="21218922">
            <a:off x="1917301" y="4103697"/>
            <a:ext cx="1697981" cy="37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文字方塊 14"/>
          <p:cNvSpPr txBox="1"/>
          <p:nvPr/>
        </p:nvSpPr>
        <p:spPr>
          <a:xfrm rot="21366814">
            <a:off x="1627642" y="3513865"/>
            <a:ext cx="211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English Week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403931" y="3659323"/>
            <a:ext cx="3475596" cy="869957"/>
            <a:chOff x="5514168" y="2833782"/>
            <a:chExt cx="3475596" cy="869957"/>
          </a:xfrm>
        </p:grpSpPr>
        <p:pic>
          <p:nvPicPr>
            <p:cNvPr id="16" name="Picture 3" descr="C:\Users\utangv2\Documents\My Documents\LEAP\photos\AL1224785_Pokomeda. Shutterstock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2" t="24179" r="26416" b="18080"/>
            <a:stretch/>
          </p:blipFill>
          <p:spPr bwMode="auto">
            <a:xfrm rot="4904815">
              <a:off x="5660404" y="2687546"/>
              <a:ext cx="869957" cy="116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6659159" y="3238959"/>
              <a:ext cx="2330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 period of time</a:t>
              </a:r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2CD94152-19F7-4B15-9090-845324E1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utangv2\Documents\My Documents\LEAP\GPPT\Part 2_grey icon.jpg">
            <a:hlinkClick r:id="rId9" action="ppaction://hlinksldjump"/>
            <a:extLst>
              <a:ext uri="{FF2B5EF4-FFF2-40B4-BE49-F238E27FC236}">
                <a16:creationId xmlns:a16="http://schemas.microsoft.com/office/drawing/2014/main" id="{CFCADAB2-73EA-4522-B15F-337A3D0D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5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utangv2\Documents\My Documents\LEAP\hi-res\3A\U2_reduced\AL1329392_Orig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78071" r="37303" b="5275"/>
          <a:stretch/>
        </p:blipFill>
        <p:spPr bwMode="auto">
          <a:xfrm>
            <a:off x="477143" y="2667675"/>
            <a:ext cx="3048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61373" y="187049"/>
            <a:ext cx="730711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608101" y="262390"/>
            <a:ext cx="7392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Using </a:t>
            </a:r>
            <a:r>
              <a:rPr lang="en-US" altLang="zh-HK" sz="3600" b="1" i="1" dirty="0">
                <a:solidFill>
                  <a:prstClr val="white"/>
                </a:solidFill>
              </a:rPr>
              <a:t>on</a:t>
            </a:r>
            <a:r>
              <a:rPr lang="en-US" altLang="zh-HK" sz="3600" b="1" dirty="0">
                <a:solidFill>
                  <a:prstClr val="white"/>
                </a:solidFill>
              </a:rPr>
              <a:t> and </a:t>
            </a:r>
            <a:r>
              <a:rPr lang="en-US" altLang="zh-HK" sz="3600" b="1" i="1" dirty="0">
                <a:solidFill>
                  <a:prstClr val="white"/>
                </a:solidFill>
              </a:rPr>
              <a:t>from</a:t>
            </a:r>
            <a:r>
              <a:rPr lang="en-US" altLang="zh-HK" sz="3600" b="1" dirty="0">
                <a:solidFill>
                  <a:prstClr val="white"/>
                </a:solidFill>
              </a:rPr>
              <a:t> … </a:t>
            </a:r>
            <a:r>
              <a:rPr lang="en-US" altLang="zh-HK" sz="3600" b="1" i="1" dirty="0">
                <a:solidFill>
                  <a:prstClr val="white"/>
                </a:solidFill>
              </a:rPr>
              <a:t>to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文字方塊 28"/>
          <p:cNvSpPr txBox="1">
            <a:spLocks noChangeArrowheads="1"/>
          </p:cNvSpPr>
          <p:nvPr/>
        </p:nvSpPr>
        <p:spPr bwMode="auto">
          <a:xfrm>
            <a:off x="477143" y="1180984"/>
            <a:ext cx="9682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Let’s review the use of prepositions to talk about dates.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3667597" y="2692085"/>
            <a:ext cx="7381403" cy="5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Games Day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on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B050"/>
                </a:solidFill>
                <a:latin typeface="Comic Sans MS" pitchFamily="66" charset="0"/>
              </a:rPr>
              <a:t>the eighth of November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187697" y="3652398"/>
            <a:ext cx="368115" cy="350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橢圓 12"/>
          <p:cNvSpPr/>
          <p:nvPr/>
        </p:nvSpPr>
        <p:spPr>
          <a:xfrm>
            <a:off x="1385148" y="4240576"/>
            <a:ext cx="1183364" cy="350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文字方塊 10"/>
          <p:cNvSpPr txBox="1">
            <a:spLocks noChangeArrowheads="1"/>
          </p:cNvSpPr>
          <p:nvPr/>
        </p:nvSpPr>
        <p:spPr bwMode="auto">
          <a:xfrm>
            <a:off x="3606545" y="4552028"/>
            <a:ext cx="8047260" cy="112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English Camp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from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B050"/>
                </a:solidFill>
                <a:latin typeface="Comic Sans MS" pitchFamily="66" charset="0"/>
              </a:rPr>
              <a:t>the twentieth of November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to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zh-HK" sz="2800" dirty="0">
                <a:solidFill>
                  <a:srgbClr val="00B050"/>
                </a:solidFill>
                <a:latin typeface="Comic Sans MS" pitchFamily="66" charset="0"/>
              </a:rPr>
              <a:t>the twenty-second of November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445642" y="1642649"/>
            <a:ext cx="2119830" cy="2142627"/>
            <a:chOff x="2540305" y="1674105"/>
            <a:chExt cx="2119830" cy="21426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群組 32"/>
            <p:cNvGrpSpPr/>
            <p:nvPr/>
          </p:nvGrpSpPr>
          <p:grpSpPr>
            <a:xfrm>
              <a:off x="2754217" y="1674105"/>
              <a:ext cx="1905918" cy="925875"/>
              <a:chOff x="2273300" y="2222499"/>
              <a:chExt cx="1905918" cy="925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橢圓 34"/>
              <p:cNvSpPr/>
              <p:nvPr/>
            </p:nvSpPr>
            <p:spPr>
              <a:xfrm>
                <a:off x="2273300" y="2222499"/>
                <a:ext cx="1905918" cy="925875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294416" y="2398615"/>
                <a:ext cx="1851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Calibri"/>
                  </a:rPr>
                  <a:t>Games Day</a:t>
                </a:r>
                <a:endParaRPr lang="en-GB" sz="2800" b="1" kern="0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sp>
          <p:nvSpPr>
            <p:cNvPr id="34" name="手繪多邊形 33"/>
            <p:cNvSpPr/>
            <p:nvPr/>
          </p:nvSpPr>
          <p:spPr>
            <a:xfrm>
              <a:off x="2540305" y="2544896"/>
              <a:ext cx="1081921" cy="1271836"/>
            </a:xfrm>
            <a:custGeom>
              <a:avLst/>
              <a:gdLst>
                <a:gd name="connsiteX0" fmla="*/ 1233889 w 1319702"/>
                <a:gd name="connsiteY0" fmla="*/ 0 h 1134738"/>
                <a:gd name="connsiteX1" fmla="*/ 1189822 w 1319702"/>
                <a:gd name="connsiteY1" fmla="*/ 594911 h 1134738"/>
                <a:gd name="connsiteX2" fmla="*/ 0 w 1319702"/>
                <a:gd name="connsiteY2" fmla="*/ 1134738 h 11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02" h="1134738">
                  <a:moveTo>
                    <a:pt x="1233889" y="0"/>
                  </a:moveTo>
                  <a:cubicBezTo>
                    <a:pt x="1314679" y="202894"/>
                    <a:pt x="1395470" y="405788"/>
                    <a:pt x="1189822" y="594911"/>
                  </a:cubicBezTo>
                  <a:cubicBezTo>
                    <a:pt x="984174" y="784034"/>
                    <a:pt x="492087" y="959386"/>
                    <a:pt x="0" y="1134738"/>
                  </a:cubicBez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194556" y="4538219"/>
            <a:ext cx="2232588" cy="1481033"/>
            <a:chOff x="1111113" y="4639143"/>
            <a:chExt cx="2232588" cy="14810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9" name="群組 38"/>
            <p:cNvGrpSpPr/>
            <p:nvPr/>
          </p:nvGrpSpPr>
          <p:grpSpPr>
            <a:xfrm>
              <a:off x="1111113" y="5194301"/>
              <a:ext cx="2232588" cy="925875"/>
              <a:chOff x="2246004" y="2222499"/>
              <a:chExt cx="2232588" cy="925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橢圓 40"/>
              <p:cNvSpPr/>
              <p:nvPr/>
            </p:nvSpPr>
            <p:spPr>
              <a:xfrm>
                <a:off x="2246004" y="2222499"/>
                <a:ext cx="2232588" cy="925875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294416" y="2398615"/>
                <a:ext cx="2170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Calibri"/>
                  </a:rPr>
                  <a:t>English Camp</a:t>
                </a:r>
                <a:endParaRPr lang="en-GB" sz="2800" b="1" kern="0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sp>
          <p:nvSpPr>
            <p:cNvPr id="40" name="手繪多邊形 39"/>
            <p:cNvSpPr/>
            <p:nvPr/>
          </p:nvSpPr>
          <p:spPr>
            <a:xfrm rot="5691483">
              <a:off x="1802137" y="4547964"/>
              <a:ext cx="623743" cy="806101"/>
            </a:xfrm>
            <a:custGeom>
              <a:avLst/>
              <a:gdLst>
                <a:gd name="connsiteX0" fmla="*/ 1233889 w 1319702"/>
                <a:gd name="connsiteY0" fmla="*/ 0 h 1134738"/>
                <a:gd name="connsiteX1" fmla="*/ 1189822 w 1319702"/>
                <a:gd name="connsiteY1" fmla="*/ 594911 h 1134738"/>
                <a:gd name="connsiteX2" fmla="*/ 0 w 1319702"/>
                <a:gd name="connsiteY2" fmla="*/ 1134738 h 11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702" h="1134738">
                  <a:moveTo>
                    <a:pt x="1233889" y="0"/>
                  </a:moveTo>
                  <a:cubicBezTo>
                    <a:pt x="1314679" y="202894"/>
                    <a:pt x="1395470" y="405788"/>
                    <a:pt x="1189822" y="594911"/>
                  </a:cubicBezTo>
                  <a:cubicBezTo>
                    <a:pt x="984174" y="784034"/>
                    <a:pt x="492087" y="959386"/>
                    <a:pt x="0" y="1134738"/>
                  </a:cubicBez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356501-5985-4D82-B71A-4D2CB03C4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723" y="1914912"/>
            <a:ext cx="1924319" cy="838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1352B-016D-4714-9915-C8BBCD83C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392" y="3530402"/>
            <a:ext cx="3515216" cy="1171739"/>
          </a:xfrm>
          <a:prstGeom prst="rect">
            <a:avLst/>
          </a:prstGeom>
        </p:spPr>
      </p:pic>
      <p:pic>
        <p:nvPicPr>
          <p:cNvPr id="26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1723248C-58F6-41F1-BB50-23F6CE3E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utangv2\Documents\My Documents\LEAP\GPPT\Part 2_grey icon.jpg">
            <a:hlinkClick r:id="rId9" action="ppaction://hlinksldjump"/>
            <a:extLst>
              <a:ext uri="{FF2B5EF4-FFF2-40B4-BE49-F238E27FC236}">
                <a16:creationId xmlns:a16="http://schemas.microsoft.com/office/drawing/2014/main" id="{B8F810F2-C8D2-47EE-B47D-7880034A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9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0E02E3-9CDC-48B1-9896-94175EB87B3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F3C05-9E29-4F0E-9D4F-7E14F895F0C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487E59-007C-4E8E-832F-6558975A6A3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矩形 1"/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字方塊 28"/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0" name="圓角矩形 19"/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997843" y="1237309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1. Say the dates.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15" name="文字方塊 28"/>
          <p:cNvSpPr txBox="1">
            <a:spLocks noChangeArrowheads="1"/>
          </p:cNvSpPr>
          <p:nvPr/>
        </p:nvSpPr>
        <p:spPr bwMode="auto">
          <a:xfrm>
            <a:off x="4684486" y="2674485"/>
            <a:ext cx="5889216" cy="5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1684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It’s ____________________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8" name="文字方塊 28"/>
          <p:cNvSpPr txBox="1">
            <a:spLocks noChangeArrowheads="1"/>
          </p:cNvSpPr>
          <p:nvPr/>
        </p:nvSpPr>
        <p:spPr bwMode="auto">
          <a:xfrm>
            <a:off x="4684486" y="4514171"/>
            <a:ext cx="5889216" cy="5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1684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It’s _________________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577114" y="2641600"/>
            <a:ext cx="450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twenty-third of June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62601" y="4541157"/>
            <a:ext cx="402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ninth of October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3" descr="C:\Users\utangv2\Documents\My Documents\LEAP\hi-res\3A\U2\AL1337664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4099" r="50617" b="49148"/>
          <a:stretch/>
        </p:blipFill>
        <p:spPr bwMode="auto">
          <a:xfrm>
            <a:off x="2513452" y="1924443"/>
            <a:ext cx="1967504" cy="21249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2983588" y="2311854"/>
            <a:ext cx="115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23</a:t>
            </a:r>
            <a:endParaRPr lang="en-GB" sz="72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115592" y="3181352"/>
            <a:ext cx="10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JUNE</a:t>
            </a:r>
            <a:endParaRPr lang="en-GB" sz="2400" b="1" dirty="0"/>
          </a:p>
        </p:txBody>
      </p:sp>
      <p:pic>
        <p:nvPicPr>
          <p:cNvPr id="26" name="Picture 2" descr="C:\Users\utangv2\Documents\My Documents\LEAP\hi-res\3A\U2_reduced\image1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768" y="3904765"/>
            <a:ext cx="2301708" cy="20544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64488" y="4750254"/>
            <a:ext cx="161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9/10</a:t>
            </a:r>
            <a:endParaRPr lang="en-GB" sz="4800" dirty="0">
              <a:solidFill>
                <a:srgbClr val="0000CC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8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7C9322A0-12DC-4A3A-8EB1-44A8CE17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utangv2\Documents\My Documents\LEAP\GPPT\Part 2_grey icon.jpg">
            <a:hlinkClick r:id="rId8" action="ppaction://hlinksldjump"/>
            <a:extLst>
              <a:ext uri="{FF2B5EF4-FFF2-40B4-BE49-F238E27FC236}">
                <a16:creationId xmlns:a16="http://schemas.microsoft.com/office/drawing/2014/main" id="{BBBB34C2-329B-4B4D-BF11-D90078F2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5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F1B3AD4-3214-4737-9D72-993D0EC562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65925D-3C8B-4BD3-BAA6-D88B78BB755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54FF508-C016-455D-9F40-9E034A1F308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矩形 1">
                <a:extLst>
                  <a:ext uri="{FF2B5EF4-FFF2-40B4-BE49-F238E27FC236}">
                    <a16:creationId xmlns:a16="http://schemas.microsoft.com/office/drawing/2014/main" id="{0A051E1C-0715-43D4-AC1C-C5B4D977C144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字方塊 28">
                <a:extLst>
                  <a:ext uri="{FF2B5EF4-FFF2-40B4-BE49-F238E27FC236}">
                    <a16:creationId xmlns:a16="http://schemas.microsoft.com/office/drawing/2014/main" id="{E5BF3FC4-51D8-4080-8F82-43629D726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" name="圓角矩形 19">
              <a:extLst>
                <a:ext uri="{FF2B5EF4-FFF2-40B4-BE49-F238E27FC236}">
                  <a16:creationId xmlns:a16="http://schemas.microsoft.com/office/drawing/2014/main" id="{A481BD2B-AA5D-4676-B506-E610A998D203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AutoShape 2" descr="calendar clipart的圖片搜尋結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calendar clipart的圖片搜尋結果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2370466" y="5113436"/>
            <a:ext cx="7706984" cy="5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Mom’s birthday is _________________ .   </a:t>
            </a:r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1026872" y="1263060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2. Complete the sentence.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36892" y="5067630"/>
            <a:ext cx="384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 the sixth of May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" descr="C:\Users\utangv2\Documents\My Documents\LEAP\hi-res\3A\U2_reduced\AL1132784_Orig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0" t="50000"/>
          <a:stretch/>
        </p:blipFill>
        <p:spPr bwMode="auto">
          <a:xfrm>
            <a:off x="4216400" y="1879600"/>
            <a:ext cx="3352800" cy="31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 rot="21359158">
            <a:off x="4726026" y="2975623"/>
            <a:ext cx="256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6th May</a:t>
            </a:r>
          </a:p>
        </p:txBody>
      </p:sp>
      <p:sp>
        <p:nvSpPr>
          <p:cNvPr id="24" name="文字方塊 23"/>
          <p:cNvSpPr txBox="1"/>
          <p:nvPr/>
        </p:nvSpPr>
        <p:spPr>
          <a:xfrm rot="21359158">
            <a:off x="4738726" y="3670691"/>
            <a:ext cx="256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Mom’s birthday! Buy flowers!</a:t>
            </a:r>
          </a:p>
        </p:txBody>
      </p:sp>
      <p:pic>
        <p:nvPicPr>
          <p:cNvPr id="35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3CAD1643-57B0-4332-A08E-A2721039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ECD02B78-FD4E-470B-BF3F-41491F2D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2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72F6F2A-BEAA-47E4-9BD5-F1B37DA71AF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AF60D1-B224-41F2-85E8-7807E9958C4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07CE4B-A4A6-4FEB-A71E-CC00BCF93B4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矩形 1">
                <a:extLst>
                  <a:ext uri="{FF2B5EF4-FFF2-40B4-BE49-F238E27FC236}">
                    <a16:creationId xmlns:a16="http://schemas.microsoft.com/office/drawing/2014/main" id="{0F8754A8-83A3-4AEE-BF1D-83137F2336BF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字方塊 28">
                <a:extLst>
                  <a:ext uri="{FF2B5EF4-FFF2-40B4-BE49-F238E27FC236}">
                    <a16:creationId xmlns:a16="http://schemas.microsoft.com/office/drawing/2014/main" id="{941BD13F-A2F4-466E-BC2A-A43886BC5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7" name="圓角矩形 19">
              <a:extLst>
                <a:ext uri="{FF2B5EF4-FFF2-40B4-BE49-F238E27FC236}">
                  <a16:creationId xmlns:a16="http://schemas.microsoft.com/office/drawing/2014/main" id="{E73EFA99-C1FE-44CB-8FB1-37E85E50EDAC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933318" y="1250722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3. Complete the sentence.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pic>
        <p:nvPicPr>
          <p:cNvPr id="4100" name="Picture 4" descr="https://assetlibrary.pearson.com/Public/66/ThumbnailLarge/8a1bf37c-50ac-4809-9caa-6920a6dba43f.jpg?0_0_0_0_27_66_64_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727" r="43135" b="-727"/>
          <a:stretch/>
        </p:blipFill>
        <p:spPr bwMode="auto">
          <a:xfrm>
            <a:off x="1854200" y="1900237"/>
            <a:ext cx="3229305" cy="39290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 rot="21182352">
            <a:off x="3582818" y="3132822"/>
            <a:ext cx="105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Camp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676526" y="2381250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</a:t>
            </a:r>
            <a:endParaRPr lang="en-GB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695575" y="2619375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</a:t>
            </a:r>
            <a:r>
              <a:rPr lang="en-US" sz="1200" b="1" dirty="0"/>
              <a:t>MON</a:t>
            </a:r>
            <a:endParaRPr lang="en-GB" sz="12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695575" y="3605213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</a:t>
            </a:r>
            <a:r>
              <a:rPr lang="en-US" sz="1200" b="1" dirty="0"/>
              <a:t>WED</a:t>
            </a:r>
            <a:endParaRPr lang="en-GB" sz="12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695575" y="3112294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 </a:t>
            </a:r>
            <a:r>
              <a:rPr lang="en-US" sz="1200" b="1" dirty="0"/>
              <a:t>TUE</a:t>
            </a:r>
            <a:endParaRPr lang="en-GB" sz="12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95575" y="4098132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 </a:t>
            </a:r>
            <a:r>
              <a:rPr lang="en-US" sz="1200" b="1" dirty="0"/>
              <a:t>THU</a:t>
            </a:r>
            <a:endParaRPr lang="en-GB" sz="12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695575" y="4591050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 </a:t>
            </a:r>
            <a:r>
              <a:rPr lang="en-US" sz="1200" b="1" dirty="0"/>
              <a:t>FRI</a:t>
            </a:r>
            <a:endParaRPr lang="en-GB" sz="1200" b="1" dirty="0"/>
          </a:p>
        </p:txBody>
      </p:sp>
      <p:sp>
        <p:nvSpPr>
          <p:cNvPr id="7" name="橢圓 6"/>
          <p:cNvSpPr/>
          <p:nvPr/>
        </p:nvSpPr>
        <p:spPr>
          <a:xfrm>
            <a:off x="2486026" y="2619375"/>
            <a:ext cx="1095375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5157732" y="2722776"/>
            <a:ext cx="5016781" cy="17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  <a:tabLst>
                <a:tab pos="1790700" algn="l"/>
              </a:tabLst>
            </a:pPr>
            <a:r>
              <a:rPr lang="en-US" altLang="zh-HK" sz="2800" dirty="0" err="1">
                <a:solidFill>
                  <a:srgbClr val="000000"/>
                </a:solidFill>
              </a:rPr>
              <a:t>Maths</a:t>
            </a:r>
            <a:r>
              <a:rPr lang="en-US" altLang="zh-HK" sz="2800" dirty="0">
                <a:solidFill>
                  <a:srgbClr val="000000"/>
                </a:solidFill>
              </a:rPr>
              <a:t> Camp is _________</a:t>
            </a:r>
          </a:p>
          <a:p>
            <a:pPr eaLnBrk="1" hangingPunct="1">
              <a:lnSpc>
                <a:spcPts val="46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___________________________________ . 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930100" y="2754089"/>
            <a:ext cx="185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from the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229129" y="3318006"/>
            <a:ext cx="466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thirteenth of April to the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240145" y="3900451"/>
            <a:ext cx="326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fifteenth of April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FDE84DE6-D68B-4AE5-8153-43EC48698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9BAF0762-F055-4707-B0F9-4E0073A4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2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72F6F2A-BEAA-47E4-9BD5-F1B37DA71AF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AF60D1-B224-41F2-85E8-7807E9958C4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07CE4B-A4A6-4FEB-A71E-CC00BCF93B4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矩形 1">
                <a:extLst>
                  <a:ext uri="{FF2B5EF4-FFF2-40B4-BE49-F238E27FC236}">
                    <a16:creationId xmlns:a16="http://schemas.microsoft.com/office/drawing/2014/main" id="{0F8754A8-83A3-4AEE-BF1D-83137F2336BF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字方塊 28">
                <a:extLst>
                  <a:ext uri="{FF2B5EF4-FFF2-40B4-BE49-F238E27FC236}">
                    <a16:creationId xmlns:a16="http://schemas.microsoft.com/office/drawing/2014/main" id="{941BD13F-A2F4-466E-BC2A-A43886BC5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7" name="圓角矩形 19">
              <a:extLst>
                <a:ext uri="{FF2B5EF4-FFF2-40B4-BE49-F238E27FC236}">
                  <a16:creationId xmlns:a16="http://schemas.microsoft.com/office/drawing/2014/main" id="{E73EFA99-C1FE-44CB-8FB1-37E85E50EDAC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1007545" y="1262850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4. Complete the sentence.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5157732" y="2722776"/>
            <a:ext cx="6177925" cy="11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6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The school picnic is _________</a:t>
            </a:r>
          </a:p>
          <a:p>
            <a:pPr eaLnBrk="1" hangingPunct="1">
              <a:lnSpc>
                <a:spcPts val="46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_________________________ . 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9125070" y="2794786"/>
            <a:ext cx="132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 the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229128" y="3318006"/>
            <a:ext cx="56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twenty-second of November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" descr="C:\Users\utangv2\Documents\My Documents\LEAP\hi-res\3A\U2_reduced\AL1329392_Original.png">
            <a:extLst>
              <a:ext uri="{FF2B5EF4-FFF2-40B4-BE49-F238E27FC236}">
                <a16:creationId xmlns:a16="http://schemas.microsoft.com/office/drawing/2014/main" id="{26D1762A-9D60-4D05-8B45-C51F56672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78071" r="37303" b="5275"/>
          <a:stretch/>
        </p:blipFill>
        <p:spPr bwMode="auto">
          <a:xfrm>
            <a:off x="1765300" y="2743200"/>
            <a:ext cx="3048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橢圓 10">
            <a:extLst>
              <a:ext uri="{FF2B5EF4-FFF2-40B4-BE49-F238E27FC236}">
                <a16:creationId xmlns:a16="http://schemas.microsoft.com/office/drawing/2014/main" id="{3F21BFA1-9310-45E8-9C60-060F6F3E956B}"/>
              </a:ext>
            </a:extLst>
          </p:cNvPr>
          <p:cNvSpPr/>
          <p:nvPr/>
        </p:nvSpPr>
        <p:spPr>
          <a:xfrm>
            <a:off x="3562167" y="4336408"/>
            <a:ext cx="368115" cy="350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6BC31BC4-FC17-43C2-B746-C2DA3232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4783242D-B35D-4B2C-9C32-9D6AC977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0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BA0AAF-9898-46C1-980C-08CB19D3D3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207AB0-56ED-4A9F-A82D-DA13028DF47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AB8176B-7BE5-47E0-AC26-E227FA9C65FD}"/>
                </a:ext>
              </a:extLst>
            </p:cNvPr>
            <p:cNvSpPr/>
            <p:nvPr/>
          </p:nvSpPr>
          <p:spPr>
            <a:xfrm>
              <a:off x="348343" y="330149"/>
              <a:ext cx="11422743" cy="5984241"/>
            </a:xfrm>
            <a:prstGeom prst="roundRect">
              <a:avLst>
                <a:gd name="adj" fmla="val 86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文字方塊 4">
            <a:extLst>
              <a:ext uri="{FF2B5EF4-FFF2-40B4-BE49-F238E27FC236}">
                <a16:creationId xmlns:a16="http://schemas.microsoft.com/office/drawing/2014/main" id="{E7B4BC86-5B5B-4E1E-866C-46AEAFB1E634}"/>
              </a:ext>
            </a:extLst>
          </p:cNvPr>
          <p:cNvSpPr txBox="1"/>
          <p:nvPr/>
        </p:nvSpPr>
        <p:spPr>
          <a:xfrm>
            <a:off x="927492" y="1191682"/>
            <a:ext cx="1104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part, you will learn to ask and answer questions about dates.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文字方塊 3">
            <a:extLst>
              <a:ext uri="{FF2B5EF4-FFF2-40B4-BE49-F238E27FC236}">
                <a16:creationId xmlns:a16="http://schemas.microsoft.com/office/drawing/2014/main" id="{FA255043-8BE0-421D-ABC7-04097723B80C}"/>
              </a:ext>
            </a:extLst>
          </p:cNvPr>
          <p:cNvSpPr txBox="1"/>
          <p:nvPr/>
        </p:nvSpPr>
        <p:spPr>
          <a:xfrm>
            <a:off x="855485" y="54361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2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B4E38-6F7B-4B2F-A12C-819D7AC6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5" y="2322644"/>
            <a:ext cx="10195438" cy="757508"/>
          </a:xfrm>
          <a:prstGeom prst="rect">
            <a:avLst/>
          </a:prstGeom>
        </p:spPr>
      </p:pic>
      <p:pic>
        <p:nvPicPr>
          <p:cNvPr id="24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B5BDBA29-3393-446B-93EC-FD765763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57EC01F2-05E2-4436-9C8F-C8C87B30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55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915" y="134161"/>
            <a:ext cx="3587751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1175643" y="209502"/>
            <a:ext cx="3086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When’s …?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19" name="文字方塊 28"/>
          <p:cNvSpPr txBox="1">
            <a:spLocks noChangeArrowheads="1"/>
          </p:cNvSpPr>
          <p:nvPr/>
        </p:nvSpPr>
        <p:spPr bwMode="auto">
          <a:xfrm>
            <a:off x="928915" y="1066045"/>
            <a:ext cx="10740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When we want to find out the date of an event, we use </a:t>
            </a:r>
            <a:r>
              <a:rPr lang="en-US" altLang="zh-HK" sz="2400" b="1" i="1" dirty="0">
                <a:solidFill>
                  <a:srgbClr val="0066FF"/>
                </a:solidFill>
              </a:rPr>
              <a:t>When</a:t>
            </a:r>
            <a:r>
              <a:rPr lang="en-US" altLang="zh-HK" sz="2400" dirty="0">
                <a:solidFill>
                  <a:srgbClr val="000000"/>
                </a:solidFill>
              </a:rPr>
              <a:t> in the question.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538514" y="1897042"/>
            <a:ext cx="3797300" cy="4051300"/>
            <a:chOff x="0" y="2165350"/>
            <a:chExt cx="3797300" cy="4051300"/>
          </a:xfrm>
        </p:grpSpPr>
        <p:pic>
          <p:nvPicPr>
            <p:cNvPr id="11266" name="Picture 2" descr="C:\Users\utangv2\Documents\My Documents\LEAP\photos\AL1191820_Mega Pixel.Shutterstoc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5350"/>
              <a:ext cx="3797300" cy="405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utangv2\Documents\My Documents\LEAP\photos\AL1191820_Mega Pixel.Shutterstock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2" t="20533" r="63310" b="70063"/>
            <a:stretch/>
          </p:blipFill>
          <p:spPr bwMode="auto">
            <a:xfrm rot="21043995">
              <a:off x="1393264" y="2912140"/>
              <a:ext cx="1396116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 rot="21103379">
              <a:off x="1117600" y="288289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SEPTEMBER</a:t>
              </a:r>
              <a:endPara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192814" y="1903393"/>
            <a:ext cx="2120900" cy="2032001"/>
            <a:chOff x="2908300" y="2159000"/>
            <a:chExt cx="2120900" cy="2032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橢圓 5"/>
            <p:cNvSpPr/>
            <p:nvPr/>
          </p:nvSpPr>
          <p:spPr>
            <a:xfrm>
              <a:off x="3035300" y="2159000"/>
              <a:ext cx="1854200" cy="901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等腰三角形 6"/>
            <p:cNvSpPr/>
            <p:nvPr/>
          </p:nvSpPr>
          <p:spPr>
            <a:xfrm rot="13270940">
              <a:off x="3187701" y="2527301"/>
              <a:ext cx="368300" cy="16637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908300" y="2324100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Sports Day</a:t>
              </a:r>
              <a:endParaRPr lang="en-GB" sz="28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文字方塊 10"/>
          <p:cNvSpPr txBox="1">
            <a:spLocks noChangeArrowheads="1"/>
          </p:cNvSpPr>
          <p:nvPr/>
        </p:nvSpPr>
        <p:spPr bwMode="auto">
          <a:xfrm>
            <a:off x="6199416" y="3036018"/>
            <a:ext cx="438149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When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’s Sports Day?</a:t>
            </a:r>
          </a:p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It’s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on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eleventh of September.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6185748" y="2392588"/>
            <a:ext cx="3188666" cy="655095"/>
            <a:chOff x="4434509" y="4873870"/>
            <a:chExt cx="3188666" cy="655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圓角矩形 39"/>
            <p:cNvSpPr/>
            <p:nvPr/>
          </p:nvSpPr>
          <p:spPr>
            <a:xfrm>
              <a:off x="4660900" y="5041900"/>
              <a:ext cx="2962275" cy="485775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4434509" y="4873870"/>
              <a:ext cx="3150565" cy="655095"/>
              <a:chOff x="4104309" y="4632570"/>
              <a:chExt cx="3150565" cy="65509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4556123" y="4826000"/>
                <a:ext cx="2698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When’s = When is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448" b="13394"/>
              <a:stretch/>
            </p:blipFill>
            <p:spPr bwMode="auto">
              <a:xfrm>
                <a:off x="4104309" y="46325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1" name="橢圓 30"/>
          <p:cNvSpPr/>
          <p:nvPr/>
        </p:nvSpPr>
        <p:spPr>
          <a:xfrm rot="21238857">
            <a:off x="3748314" y="3643292"/>
            <a:ext cx="419100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文字方塊 10"/>
          <p:cNvSpPr txBox="1">
            <a:spLocks noChangeArrowheads="1"/>
          </p:cNvSpPr>
          <p:nvPr/>
        </p:nvSpPr>
        <p:spPr bwMode="auto">
          <a:xfrm>
            <a:off x="5323116" y="3036018"/>
            <a:ext cx="1155699" cy="120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Joe:</a:t>
            </a:r>
          </a:p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Lisa:	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4" name="Picture 5" descr="C:\Users\utangv2\Documents\My Documents\LEAP\GPPT\Part 1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83E44572-F998-43DC-9962-497D373F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utangv2\Documents\My Documents\LEAP\GPPT\Part 2_orange icon.jpg">
            <a:hlinkClick r:id="rId10" action="ppaction://hlinksldjump"/>
            <a:extLst>
              <a:ext uri="{FF2B5EF4-FFF2-40B4-BE49-F238E27FC236}">
                <a16:creationId xmlns:a16="http://schemas.microsoft.com/office/drawing/2014/main" id="{5FAD380E-D4CC-4186-8B3E-BD96439A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4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tangv2\Documents\My Documents\LEAP\hi-res\3A\U2_reduced\image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/>
          <a:stretch/>
        </p:blipFill>
        <p:spPr bwMode="auto">
          <a:xfrm>
            <a:off x="5537758" y="1233557"/>
            <a:ext cx="5130243" cy="34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3352800" y="1409701"/>
            <a:ext cx="3670300" cy="1085851"/>
            <a:chOff x="2273300" y="2222500"/>
            <a:chExt cx="3670300" cy="1085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橢圓 5"/>
            <p:cNvSpPr/>
            <p:nvPr/>
          </p:nvSpPr>
          <p:spPr>
            <a:xfrm>
              <a:off x="2273300" y="2222500"/>
              <a:ext cx="2311400" cy="901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6830124">
              <a:off x="4927600" y="2292351"/>
              <a:ext cx="368300" cy="16637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349500" y="23876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Parents’ Day</a:t>
              </a:r>
              <a:endParaRPr lang="en-GB" sz="28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8" name="Picture 5" descr="https://assetlibrary.pearson.com/Public/66/ThumbnailLarge/e0710a2c-757b-411f-8e8a-65bb2c1ce68a.jpg?0_0_0_0_27_78_235_9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9" t="13375" r="47043" b="80080"/>
          <a:stretch/>
        </p:blipFill>
        <p:spPr bwMode="auto">
          <a:xfrm>
            <a:off x="6321631" y="1717223"/>
            <a:ext cx="2873829" cy="2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7361716" y="1632224"/>
            <a:ext cx="194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  <a:endParaRPr lang="en-GB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文字方塊 10"/>
          <p:cNvSpPr txBox="1">
            <a:spLocks noChangeArrowheads="1"/>
          </p:cNvSpPr>
          <p:nvPr/>
        </p:nvSpPr>
        <p:spPr bwMode="auto">
          <a:xfrm>
            <a:off x="2984502" y="4167927"/>
            <a:ext cx="614679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When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’s Parents’ Day?</a:t>
            </a:r>
          </a:p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It’s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on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ninth of November.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2070102" y="4167926"/>
            <a:ext cx="1155699" cy="120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Joe:</a:t>
            </a:r>
          </a:p>
          <a:p>
            <a:pPr eaLnBrk="1" hangingPunct="1">
              <a:lnSpc>
                <a:spcPts val="4200"/>
              </a:lnSpc>
              <a:spcAft>
                <a:spcPts val="600"/>
              </a:spcAft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Lisa:	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B5F61A1E-E8E3-4BAE-909E-04307507DAAE}"/>
              </a:ext>
            </a:extLst>
          </p:cNvPr>
          <p:cNvSpPr/>
          <p:nvPr/>
        </p:nvSpPr>
        <p:spPr>
          <a:xfrm>
            <a:off x="928915" y="134161"/>
            <a:ext cx="3587751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文字方塊 28">
            <a:extLst>
              <a:ext uri="{FF2B5EF4-FFF2-40B4-BE49-F238E27FC236}">
                <a16:creationId xmlns:a16="http://schemas.microsoft.com/office/drawing/2014/main" id="{C0FAB969-6242-4201-BFCC-82C762228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43" y="209502"/>
            <a:ext cx="3086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When’s …?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pic>
        <p:nvPicPr>
          <p:cNvPr id="20" name="Picture 5" descr="C:\Users\utangv2\Documents\My Documents\LEAP\GPPT\Part 1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A1838EDB-697D-475D-BBAA-1AE19B76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tangv2\Documents\My Documents\LEAP\GPPT\Part 2_orange icon.jpg">
            <a:hlinkClick r:id="rId9" action="ppaction://hlinksldjump"/>
            <a:extLst>
              <a:ext uri="{FF2B5EF4-FFF2-40B4-BE49-F238E27FC236}">
                <a16:creationId xmlns:a16="http://schemas.microsoft.com/office/drawing/2014/main" id="{93B32CD8-C6BD-4341-94A4-F723F8F2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9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01CD9-5453-463D-8882-50A7AACE6F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D4E4A3-3B4A-4783-B5FA-4F036D37A2B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65FAEA-DCBB-4AC9-9447-B095910BBB8D}"/>
                </a:ext>
              </a:extLst>
            </p:cNvPr>
            <p:cNvSpPr/>
            <p:nvPr/>
          </p:nvSpPr>
          <p:spPr>
            <a:xfrm>
              <a:off x="348343" y="330149"/>
              <a:ext cx="11422743" cy="5984241"/>
            </a:xfrm>
            <a:prstGeom prst="roundRect">
              <a:avLst>
                <a:gd name="adj" fmla="val 86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文字方塊 3">
            <a:extLst>
              <a:ext uri="{FF2B5EF4-FFF2-40B4-BE49-F238E27FC236}">
                <a16:creationId xmlns:a16="http://schemas.microsoft.com/office/drawing/2014/main" id="{8F4FBF27-49DB-430E-A8EC-BF9AAFF4D7D0}"/>
              </a:ext>
            </a:extLst>
          </p:cNvPr>
          <p:cNvSpPr txBox="1"/>
          <p:nvPr/>
        </p:nvSpPr>
        <p:spPr>
          <a:xfrm>
            <a:off x="855485" y="54361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1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F18B00DF-160C-406A-A778-BDC5723FB79C}"/>
              </a:ext>
            </a:extLst>
          </p:cNvPr>
          <p:cNvSpPr txBox="1"/>
          <p:nvPr/>
        </p:nvSpPr>
        <p:spPr>
          <a:xfrm>
            <a:off x="855485" y="1264254"/>
            <a:ext cx="99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part, you will learn to ask and answer questions about the dates of events and use prepositions to talk about dates.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CBA1F-160A-4966-B90E-3E6FE8843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66" y="2493334"/>
            <a:ext cx="10906068" cy="1732341"/>
          </a:xfrm>
          <a:prstGeom prst="rect">
            <a:avLst/>
          </a:prstGeom>
        </p:spPr>
      </p:pic>
      <p:pic>
        <p:nvPicPr>
          <p:cNvPr id="16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9FB17FB5-BE5F-4949-95B1-DC567170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552934F5-041F-4695-A077-4FAB7691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8">
            <a:extLst>
              <a:ext uri="{FF2B5EF4-FFF2-40B4-BE49-F238E27FC236}">
                <a16:creationId xmlns:a16="http://schemas.microsoft.com/office/drawing/2014/main" id="{044BEFF5-46F8-49BA-A6EF-C6C0B5EFCCAA}"/>
              </a:ext>
            </a:extLst>
          </p:cNvPr>
          <p:cNvGrpSpPr/>
          <p:nvPr/>
        </p:nvGrpSpPr>
        <p:grpSpPr>
          <a:xfrm>
            <a:off x="7473882" y="250791"/>
            <a:ext cx="3797300" cy="4051300"/>
            <a:chOff x="0" y="2165350"/>
            <a:chExt cx="3797300" cy="4051300"/>
          </a:xfrm>
        </p:grpSpPr>
        <p:pic>
          <p:nvPicPr>
            <p:cNvPr id="28" name="Picture 2" descr="C:\Users\utangv2\Documents\My Documents\LEAP\photos\AL1191820_Mega Pixel.Shutterstock.jpg">
              <a:extLst>
                <a:ext uri="{FF2B5EF4-FFF2-40B4-BE49-F238E27FC236}">
                  <a16:creationId xmlns:a16="http://schemas.microsoft.com/office/drawing/2014/main" id="{1A51A04E-4708-498C-B2B1-F82F9B8DA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5350"/>
              <a:ext cx="3797300" cy="405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utangv2\Documents\My Documents\LEAP\photos\AL1191820_Mega Pixel.Shutterstock.jpg">
              <a:extLst>
                <a:ext uri="{FF2B5EF4-FFF2-40B4-BE49-F238E27FC236}">
                  <a16:creationId xmlns:a16="http://schemas.microsoft.com/office/drawing/2014/main" id="{FB780DD9-505A-41AE-ADAB-2622F496A1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2" t="20533" r="63310" b="70063"/>
            <a:stretch/>
          </p:blipFill>
          <p:spPr bwMode="auto">
            <a:xfrm rot="21043995">
              <a:off x="1393264" y="2912140"/>
              <a:ext cx="1396116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文字方塊 2">
              <a:extLst>
                <a:ext uri="{FF2B5EF4-FFF2-40B4-BE49-F238E27FC236}">
                  <a16:creationId xmlns:a16="http://schemas.microsoft.com/office/drawing/2014/main" id="{379D23FD-262D-49A2-ACB8-5921C7731F00}"/>
                </a:ext>
              </a:extLst>
            </p:cNvPr>
            <p:cNvSpPr txBox="1"/>
            <p:nvPr/>
          </p:nvSpPr>
          <p:spPr>
            <a:xfrm rot="21103379">
              <a:off x="1585772" y="2872880"/>
              <a:ext cx="1010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MAY</a:t>
              </a:r>
              <a:endPara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7" name="Picture 6" descr="C:\Users\utangv2\Documents\My Documents\LEAP\hi-res\3A\U2_reduced\image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100000" l="9972" r="89934">
                        <a14:foregroundMark x1="15616" y1="88617" x2="14487" y2="97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32" y="3509930"/>
            <a:ext cx="2788824" cy="27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群組 28"/>
          <p:cNvGrpSpPr>
            <a:grpSpLocks/>
          </p:cNvGrpSpPr>
          <p:nvPr/>
        </p:nvGrpSpPr>
        <p:grpSpPr bwMode="auto">
          <a:xfrm>
            <a:off x="2819468" y="1831531"/>
            <a:ext cx="4042813" cy="647700"/>
            <a:chOff x="263449" y="1587116"/>
            <a:chExt cx="845744" cy="648626"/>
          </a:xfrm>
        </p:grpSpPr>
        <p:sp>
          <p:nvSpPr>
            <p:cNvPr id="53" name="圓角矩形圖說文字 8"/>
            <p:cNvSpPr>
              <a:spLocks noChangeArrowheads="1"/>
            </p:cNvSpPr>
            <p:nvPr/>
          </p:nvSpPr>
          <p:spPr bwMode="auto">
            <a:xfrm>
              <a:off x="263449" y="1587116"/>
              <a:ext cx="811985" cy="648626"/>
            </a:xfrm>
            <a:prstGeom prst="wedgeRoundRectCallout">
              <a:avLst>
                <a:gd name="adj1" fmla="val -58669"/>
                <a:gd name="adj2" fmla="val 53976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54" name="文字方塊 10"/>
            <p:cNvSpPr txBox="1">
              <a:spLocks noChangeArrowheads="1"/>
            </p:cNvSpPr>
            <p:nvPr/>
          </p:nvSpPr>
          <p:spPr bwMode="auto">
            <a:xfrm>
              <a:off x="266987" y="1659395"/>
              <a:ext cx="842206" cy="52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  <a:buFontTx/>
                <a:buNone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When</a:t>
              </a:r>
              <a:r>
                <a:rPr lang="en-US" altLang="zh-HK" sz="2800" dirty="0">
                  <a:latin typeface="Comic Sans MS" pitchFamily="66" charset="0"/>
                </a:rPr>
                <a:t>’s Drama Week?</a:t>
              </a:r>
              <a:endParaRPr lang="zh-HK" altLang="en-US" sz="2800" dirty="0">
                <a:latin typeface="Comic Sans MS" pitchFamily="66" charset="0"/>
              </a:endParaRPr>
            </a:p>
          </p:txBody>
        </p:sp>
      </p:grpSp>
      <p:grpSp>
        <p:nvGrpSpPr>
          <p:cNvPr id="55" name="群組 28"/>
          <p:cNvGrpSpPr>
            <a:grpSpLocks/>
          </p:cNvGrpSpPr>
          <p:nvPr/>
        </p:nvGrpSpPr>
        <p:grpSpPr bwMode="auto">
          <a:xfrm>
            <a:off x="3139533" y="4193744"/>
            <a:ext cx="5275626" cy="1034919"/>
            <a:chOff x="81152" y="2477386"/>
            <a:chExt cx="852985" cy="1036399"/>
          </a:xfrm>
        </p:grpSpPr>
        <p:sp>
          <p:nvSpPr>
            <p:cNvPr id="56" name="圓角矩形圖說文字 8"/>
            <p:cNvSpPr>
              <a:spLocks noChangeArrowheads="1"/>
            </p:cNvSpPr>
            <p:nvPr/>
          </p:nvSpPr>
          <p:spPr bwMode="auto">
            <a:xfrm>
              <a:off x="81152" y="2477386"/>
              <a:ext cx="852985" cy="1036399"/>
            </a:xfrm>
            <a:prstGeom prst="wedgeRoundRectCallout">
              <a:avLst>
                <a:gd name="adj1" fmla="val 57699"/>
                <a:gd name="adj2" fmla="val 42235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57" name="文字方塊 10"/>
            <p:cNvSpPr txBox="1">
              <a:spLocks noChangeArrowheads="1"/>
            </p:cNvSpPr>
            <p:nvPr/>
          </p:nvSpPr>
          <p:spPr bwMode="auto">
            <a:xfrm>
              <a:off x="105576" y="2536948"/>
              <a:ext cx="805974" cy="95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  <a:buFontTx/>
                <a:buNone/>
              </a:pPr>
              <a:r>
                <a:rPr lang="en-US" altLang="zh-HK" sz="2800" dirty="0">
                  <a:latin typeface="Comic Sans MS" pitchFamily="66" charset="0"/>
                </a:rPr>
                <a:t>It’s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</a:rPr>
                <a:t>from the first of May to the fifth of May.</a:t>
              </a:r>
              <a:endParaRPr lang="zh-HK" altLang="en-US" sz="2800" dirty="0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</p:grp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 b="27901"/>
          <a:stretch/>
        </p:blipFill>
        <p:spPr bwMode="auto">
          <a:xfrm flipH="1">
            <a:off x="691815" y="1831531"/>
            <a:ext cx="1966277" cy="20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橢圓 4">
            <a:extLst>
              <a:ext uri="{FF2B5EF4-FFF2-40B4-BE49-F238E27FC236}">
                <a16:creationId xmlns:a16="http://schemas.microsoft.com/office/drawing/2014/main" id="{B377646E-1663-4BAB-8329-C2964A054879}"/>
              </a:ext>
            </a:extLst>
          </p:cNvPr>
          <p:cNvSpPr/>
          <p:nvPr/>
        </p:nvSpPr>
        <p:spPr>
          <a:xfrm rot="21218922">
            <a:off x="8655752" y="1745048"/>
            <a:ext cx="1697981" cy="270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文字方塊 14">
            <a:extLst>
              <a:ext uri="{FF2B5EF4-FFF2-40B4-BE49-F238E27FC236}">
                <a16:creationId xmlns:a16="http://schemas.microsoft.com/office/drawing/2014/main" id="{83FCFAAA-88AD-47A2-8C5C-DE21A891E89E}"/>
              </a:ext>
            </a:extLst>
          </p:cNvPr>
          <p:cNvSpPr txBox="1"/>
          <p:nvPr/>
        </p:nvSpPr>
        <p:spPr>
          <a:xfrm rot="21211372">
            <a:off x="8697377" y="1883920"/>
            <a:ext cx="211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Drama Week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矩形 1">
            <a:extLst>
              <a:ext uri="{FF2B5EF4-FFF2-40B4-BE49-F238E27FC236}">
                <a16:creationId xmlns:a16="http://schemas.microsoft.com/office/drawing/2014/main" id="{48553956-0ED6-4020-A8F3-DA0FB64BAFAF}"/>
              </a:ext>
            </a:extLst>
          </p:cNvPr>
          <p:cNvSpPr/>
          <p:nvPr/>
        </p:nvSpPr>
        <p:spPr>
          <a:xfrm>
            <a:off x="928915" y="134161"/>
            <a:ext cx="3587751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文字方塊 28">
            <a:extLst>
              <a:ext uri="{FF2B5EF4-FFF2-40B4-BE49-F238E27FC236}">
                <a16:creationId xmlns:a16="http://schemas.microsoft.com/office/drawing/2014/main" id="{FF9DCAA2-B346-4DEF-BD42-3A4496C0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43" y="209502"/>
            <a:ext cx="3086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When’s …?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pic>
        <p:nvPicPr>
          <p:cNvPr id="43" name="Picture 5" descr="C:\Users\utangv2\Documents\My Documents\LEAP\GPPT\Part 1_grey icon.jpg">
            <a:hlinkClick r:id="rId8" action="ppaction://hlinksldjump"/>
            <a:extLst>
              <a:ext uri="{FF2B5EF4-FFF2-40B4-BE49-F238E27FC236}">
                <a16:creationId xmlns:a16="http://schemas.microsoft.com/office/drawing/2014/main" id="{69656C78-9E7D-4588-A4AF-5D01AA43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utangv2\Documents\My Documents\LEAP\GPPT\Part 2_orange icon.jpg">
            <a:hlinkClick r:id="rId11" action="ppaction://hlinksldjump"/>
            <a:extLst>
              <a:ext uri="{FF2B5EF4-FFF2-40B4-BE49-F238E27FC236}">
                <a16:creationId xmlns:a16="http://schemas.microsoft.com/office/drawing/2014/main" id="{D1A722AB-6886-4E87-A808-4C5371BD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A1926-5642-4404-92A4-D64CCDF30B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1195909-DB09-438C-92F6-6D654D180D1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2CE05E9-A889-478F-8209-6CD12E53D11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矩形 1">
                <a:extLst>
                  <a:ext uri="{FF2B5EF4-FFF2-40B4-BE49-F238E27FC236}">
                    <a16:creationId xmlns:a16="http://schemas.microsoft.com/office/drawing/2014/main" id="{FB085B63-4BF1-49F9-880E-2411A63C2FAD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文字方塊 28">
                <a:extLst>
                  <a:ext uri="{FF2B5EF4-FFF2-40B4-BE49-F238E27FC236}">
                    <a16:creationId xmlns:a16="http://schemas.microsoft.com/office/drawing/2014/main" id="{F25E1334-87FD-43C4-916B-83F724481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4" name="圓角矩形 19">
              <a:extLst>
                <a:ext uri="{FF2B5EF4-FFF2-40B4-BE49-F238E27FC236}">
                  <a16:creationId xmlns:a16="http://schemas.microsoft.com/office/drawing/2014/main" id="{3AD55463-CE54-4876-89CA-8D16325112B0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989036" y="1290794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1.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6445" r="3875" b="49468"/>
          <a:stretch/>
        </p:blipFill>
        <p:spPr bwMode="auto">
          <a:xfrm flipH="1">
            <a:off x="1063944" y="3654803"/>
            <a:ext cx="3111050" cy="25392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utangv2\Documents\My Documents\LEAP\hi-res\3A\U2_reduced\image109 - 複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/>
        </p:blipFill>
        <p:spPr bwMode="auto">
          <a:xfrm>
            <a:off x="7643814" y="3107459"/>
            <a:ext cx="2667927" cy="3136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 rot="21406569">
            <a:off x="8395917" y="4627630"/>
            <a:ext cx="148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12/6</a:t>
            </a:r>
            <a:endParaRPr lang="en-GB" sz="36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79354" y="3390900"/>
            <a:ext cx="4953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文字方塊 28"/>
          <p:cNvSpPr txBox="1">
            <a:spLocks noChangeArrowheads="1"/>
          </p:cNvSpPr>
          <p:nvPr/>
        </p:nvSpPr>
        <p:spPr bwMode="auto">
          <a:xfrm>
            <a:off x="2566415" y="2179737"/>
            <a:ext cx="7421233" cy="11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Marcus:	_______ Games Day?</a:t>
            </a:r>
          </a:p>
          <a:p>
            <a:pPr eaLnBrk="1" hangingPunct="1">
              <a:lnSpc>
                <a:spcPts val="42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Sarah:	It’s __________________ .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534240" y="2222830"/>
            <a:ext cx="151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When’s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139223" y="2744683"/>
            <a:ext cx="448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 the twelfth of June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字方塊 26">
            <a:extLst>
              <a:ext uri="{FF2B5EF4-FFF2-40B4-BE49-F238E27FC236}">
                <a16:creationId xmlns:a16="http://schemas.microsoft.com/office/drawing/2014/main" id="{5822FAC0-4B24-4753-BC5B-BFB2EC337C4C}"/>
              </a:ext>
            </a:extLst>
          </p:cNvPr>
          <p:cNvSpPr txBox="1"/>
          <p:nvPr/>
        </p:nvSpPr>
        <p:spPr>
          <a:xfrm rot="21406569">
            <a:off x="8385238" y="4325304"/>
            <a:ext cx="148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Comic Sans MS" panose="030F0702030302020204" pitchFamily="66" charset="0"/>
              </a:rPr>
              <a:t>Games Day</a:t>
            </a:r>
            <a:endParaRPr lang="en-GB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5" descr="C:\Users\utangv2\Documents\My Documents\LEAP\GPPT\Part 1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1480E11D-6C64-4A3B-97B3-A38367B0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tangv2\Documents\My Documents\LEAP\GPPT\Part 2_orange icon.jpg">
            <a:hlinkClick r:id="rId9" action="ppaction://hlinksldjump"/>
            <a:extLst>
              <a:ext uri="{FF2B5EF4-FFF2-40B4-BE49-F238E27FC236}">
                <a16:creationId xmlns:a16="http://schemas.microsoft.com/office/drawing/2014/main" id="{CEB275C9-381C-4042-AAC6-E5204911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3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1E21BF7-88C0-46EA-89E3-0490DE73F22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8FEB1BC-7C7C-44D0-9785-6BD8C500C33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7A7ACF-E8EE-435E-95C1-7C8EC989CBC5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矩形 1">
                <a:extLst>
                  <a:ext uri="{FF2B5EF4-FFF2-40B4-BE49-F238E27FC236}">
                    <a16:creationId xmlns:a16="http://schemas.microsoft.com/office/drawing/2014/main" id="{F25F983F-D75C-4D0E-9B61-3346D2D8C4B8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文字方塊 28">
                <a:extLst>
                  <a:ext uri="{FF2B5EF4-FFF2-40B4-BE49-F238E27FC236}">
                    <a16:creationId xmlns:a16="http://schemas.microsoft.com/office/drawing/2014/main" id="{E4276283-64D2-4138-8F0D-9728C3BCD0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" name="圓角矩形 19">
              <a:extLst>
                <a:ext uri="{FF2B5EF4-FFF2-40B4-BE49-F238E27FC236}">
                  <a16:creationId xmlns:a16="http://schemas.microsoft.com/office/drawing/2014/main" id="{E9A5A99D-030F-42A9-ABAD-295EA5A36661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879235" y="1240207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2.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37212" y="3037349"/>
            <a:ext cx="4953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3" descr="C:\Users\utangv2\Documents\My Documents\LEAP\hi-res\3A\U2_reduced\image109 - 複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/>
        </p:blipFill>
        <p:spPr bwMode="auto">
          <a:xfrm>
            <a:off x="7643814" y="3107459"/>
            <a:ext cx="2667927" cy="3136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 rot="21406569">
            <a:off x="8316078" y="4291194"/>
            <a:ext cx="1727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18/4 to 23/4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文字方塊 28"/>
          <p:cNvSpPr txBox="1">
            <a:spLocks noChangeArrowheads="1"/>
          </p:cNvSpPr>
          <p:nvPr/>
        </p:nvSpPr>
        <p:spPr bwMode="auto">
          <a:xfrm>
            <a:off x="2205039" y="1826186"/>
            <a:ext cx="8653129" cy="16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Marcus:	_______ Test Week?</a:t>
            </a:r>
          </a:p>
          <a:p>
            <a:pPr eaLnBrk="1" hangingPunct="1">
              <a:lnSpc>
                <a:spcPts val="4200"/>
              </a:lnSpc>
              <a:buSzTx/>
              <a:tabLst>
                <a:tab pos="1790700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Sarah:	It’s ________________________ </a:t>
            </a:r>
            <a:br>
              <a:rPr lang="en-US" altLang="zh-HK" sz="2800" dirty="0">
                <a:solidFill>
                  <a:srgbClr val="000000"/>
                </a:solidFill>
              </a:rPr>
            </a:br>
            <a:r>
              <a:rPr lang="en-US" altLang="zh-HK" sz="2800" dirty="0">
                <a:solidFill>
                  <a:srgbClr val="000000"/>
                </a:solidFill>
              </a:rPr>
              <a:t>	____________________.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172866" y="1869279"/>
            <a:ext cx="151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When’s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17340" y="2387540"/>
            <a:ext cx="574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from the eighteenth of April to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89562" y="3285890"/>
            <a:ext cx="4953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文字方塊 27">
            <a:extLst>
              <a:ext uri="{FF2B5EF4-FFF2-40B4-BE49-F238E27FC236}">
                <a16:creationId xmlns:a16="http://schemas.microsoft.com/office/drawing/2014/main" id="{E50FB07C-E750-456D-A95F-C90449B0AC70}"/>
              </a:ext>
            </a:extLst>
          </p:cNvPr>
          <p:cNvSpPr txBox="1"/>
          <p:nvPr/>
        </p:nvSpPr>
        <p:spPr>
          <a:xfrm>
            <a:off x="4067646" y="2887401"/>
            <a:ext cx="574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twenty-third of April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005F65D6-44F3-4BE6-9B07-2560E178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ABCEABDE-681C-4989-B268-FC6336F5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6C13756-A468-43A7-AFCE-6E8D32F85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6445" r="3875" b="49468"/>
          <a:stretch/>
        </p:blipFill>
        <p:spPr bwMode="auto">
          <a:xfrm flipH="1">
            <a:off x="1063944" y="3654803"/>
            <a:ext cx="3111050" cy="25392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2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3076F93-5FE9-4345-BE85-01ED5DDA9E7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51ED5B-F042-459F-8BA0-0D20A03E0D6B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8887C22-77C9-41DE-894D-47F3934A5C9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矩形 1">
                <a:extLst>
                  <a:ext uri="{FF2B5EF4-FFF2-40B4-BE49-F238E27FC236}">
                    <a16:creationId xmlns:a16="http://schemas.microsoft.com/office/drawing/2014/main" id="{812DF519-9389-484D-9968-AFF407B0B3C1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文字方塊 28">
                <a:extLst>
                  <a:ext uri="{FF2B5EF4-FFF2-40B4-BE49-F238E27FC236}">
                    <a16:creationId xmlns:a16="http://schemas.microsoft.com/office/drawing/2014/main" id="{00D893A1-074B-456F-A619-5575D0825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5" name="圓角矩形 19">
              <a:extLst>
                <a:ext uri="{FF2B5EF4-FFF2-40B4-BE49-F238E27FC236}">
                  <a16:creationId xmlns:a16="http://schemas.microsoft.com/office/drawing/2014/main" id="{C5ADBC45-C0CE-4A94-B7DE-5D19E139D245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文字方塊 28"/>
          <p:cNvSpPr txBox="1">
            <a:spLocks noChangeArrowheads="1"/>
          </p:cNvSpPr>
          <p:nvPr/>
        </p:nvSpPr>
        <p:spPr bwMode="auto">
          <a:xfrm>
            <a:off x="983329" y="1306817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3.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4399290" y="2551211"/>
            <a:ext cx="6729707" cy="16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Eric:	_______________?</a:t>
            </a:r>
          </a:p>
          <a:p>
            <a:pPr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endParaRPr lang="en-US" altLang="zh-HK" sz="2800" dirty="0">
              <a:solidFill>
                <a:srgbClr val="000000"/>
              </a:solidFill>
            </a:endParaRPr>
          </a:p>
          <a:p>
            <a:pPr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Jane:	______________________ .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5777449" y="2611214"/>
            <a:ext cx="350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When’s Open Day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621049" y="3614058"/>
            <a:ext cx="500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on the third of October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04A05-43D0-4835-A9D6-550A83E16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02" y="2115006"/>
            <a:ext cx="3247224" cy="3501525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8DABF053-89AA-4A1F-8A8C-D1F23D47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909" y="4376588"/>
            <a:ext cx="2608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Open Day</a:t>
            </a:r>
            <a:endParaRPr lang="zh-HK" alt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BB48E078-C556-4A0E-B307-A5908877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875476DF-5DDE-4727-A0DA-55372736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4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D7F52A9-893D-4465-943D-0AA2908FF6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FE21642-8F7D-47F3-9781-7756D75CBB3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5AFE3CD-E1FD-4F83-BA72-5859A57862C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矩形 1">
                <a:extLst>
                  <a:ext uri="{FF2B5EF4-FFF2-40B4-BE49-F238E27FC236}">
                    <a16:creationId xmlns:a16="http://schemas.microsoft.com/office/drawing/2014/main" id="{0E248DFA-0F86-4E94-A77F-26C1F0EE0BB4}"/>
                  </a:ext>
                </a:extLst>
              </p:cNvPr>
              <p:cNvSpPr/>
              <p:nvPr/>
            </p:nvSpPr>
            <p:spPr>
              <a:xfrm>
                <a:off x="271064" y="76341"/>
                <a:ext cx="3901802" cy="797197"/>
              </a:xfrm>
              <a:custGeom>
                <a:avLst/>
                <a:gdLst>
                  <a:gd name="connsiteX0" fmla="*/ 0 w 3797300"/>
                  <a:gd name="connsiteY0" fmla="*/ 0 h 797197"/>
                  <a:gd name="connsiteX1" fmla="*/ 3797300 w 3797300"/>
                  <a:gd name="connsiteY1" fmla="*/ 0 h 797197"/>
                  <a:gd name="connsiteX2" fmla="*/ 3797300 w 3797300"/>
                  <a:gd name="connsiteY2" fmla="*/ 797197 h 797197"/>
                  <a:gd name="connsiteX3" fmla="*/ 0 w 3797300"/>
                  <a:gd name="connsiteY3" fmla="*/ 797197 h 797197"/>
                  <a:gd name="connsiteX4" fmla="*/ 0 w 3797300"/>
                  <a:gd name="connsiteY4" fmla="*/ 0 h 797197"/>
                  <a:gd name="connsiteX0" fmla="*/ 0 w 3901802"/>
                  <a:gd name="connsiteY0" fmla="*/ 0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0 w 3901802"/>
                  <a:gd name="connsiteY4" fmla="*/ 0 h 797197"/>
                  <a:gd name="connsiteX0" fmla="*/ 26126 w 3901802"/>
                  <a:gd name="connsiteY0" fmla="*/ 26126 h 797197"/>
                  <a:gd name="connsiteX1" fmla="*/ 3797300 w 3901802"/>
                  <a:gd name="connsiteY1" fmla="*/ 0 h 797197"/>
                  <a:gd name="connsiteX2" fmla="*/ 3901802 w 3901802"/>
                  <a:gd name="connsiteY2" fmla="*/ 797197 h 797197"/>
                  <a:gd name="connsiteX3" fmla="*/ 0 w 3901802"/>
                  <a:gd name="connsiteY3" fmla="*/ 797197 h 797197"/>
                  <a:gd name="connsiteX4" fmla="*/ 26126 w 3901802"/>
                  <a:gd name="connsiteY4" fmla="*/ 26126 h 7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02" h="797197">
                    <a:moveTo>
                      <a:pt x="26126" y="26126"/>
                    </a:moveTo>
                    <a:lnTo>
                      <a:pt x="3797300" y="0"/>
                    </a:lnTo>
                    <a:lnTo>
                      <a:pt x="3901802" y="797197"/>
                    </a:lnTo>
                    <a:lnTo>
                      <a:pt x="0" y="797197"/>
                    </a:lnTo>
                    <a:lnTo>
                      <a:pt x="26126" y="26126"/>
                    </a:lnTo>
                    <a:close/>
                  </a:path>
                </a:pathLst>
              </a:custGeom>
              <a:solidFill>
                <a:srgbClr val="EF861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字方塊 28">
                <a:extLst>
                  <a:ext uri="{FF2B5EF4-FFF2-40B4-BE49-F238E27FC236}">
                    <a16:creationId xmlns:a16="http://schemas.microsoft.com/office/drawing/2014/main" id="{EEC610D8-D23C-41AB-B7CB-27C1AD780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793" y="151682"/>
                <a:ext cx="33764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SzTx/>
                </a:pPr>
                <a:r>
                  <a:rPr lang="en-US" altLang="zh-HK" sz="3600" b="1" dirty="0">
                    <a:solidFill>
                      <a:srgbClr val="FFFF00"/>
                    </a:solidFill>
                  </a:rPr>
                  <a:t>Quick Check</a:t>
                </a:r>
                <a:endParaRPr lang="zh-HK" altLang="en-US" sz="3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9" name="圓角矩形 19">
              <a:extLst>
                <a:ext uri="{FF2B5EF4-FFF2-40B4-BE49-F238E27FC236}">
                  <a16:creationId xmlns:a16="http://schemas.microsoft.com/office/drawing/2014/main" id="{4BD3432E-52D8-4703-89D9-AD1298C88A0A}"/>
                </a:ext>
              </a:extLst>
            </p:cNvPr>
            <p:cNvSpPr/>
            <p:nvPr/>
          </p:nvSpPr>
          <p:spPr>
            <a:xfrm>
              <a:off x="653143" y="1016001"/>
              <a:ext cx="10987313" cy="5254171"/>
            </a:xfrm>
            <a:prstGeom prst="roundRect">
              <a:avLst>
                <a:gd name="adj" fmla="val 451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763603" y="2257575"/>
            <a:ext cx="7571518" cy="2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Nick:	_________________ ?</a:t>
            </a:r>
          </a:p>
          <a:p>
            <a:pPr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endParaRPr lang="en-US" altLang="zh-HK" sz="2800" dirty="0">
              <a:solidFill>
                <a:srgbClr val="000000"/>
              </a:solidFill>
            </a:endParaRPr>
          </a:p>
          <a:p>
            <a:pPr marL="1076325" indent="-1076325"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Mom:	___________________________</a:t>
            </a:r>
          </a:p>
          <a:p>
            <a:pPr marL="1076325" indent="-1076325" eaLnBrk="1" hangingPunct="1">
              <a:lnSpc>
                <a:spcPts val="4200"/>
              </a:lnSpc>
              <a:buSzTx/>
              <a:tabLst>
                <a:tab pos="10763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	___________________________ .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967513" y="2282254"/>
            <a:ext cx="358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When’s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Exam Week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967513" y="3352665"/>
            <a:ext cx="581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from the twenty-fourth of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字方塊 28"/>
          <p:cNvSpPr txBox="1">
            <a:spLocks noChangeArrowheads="1"/>
          </p:cNvSpPr>
          <p:nvPr/>
        </p:nvSpPr>
        <p:spPr bwMode="auto">
          <a:xfrm>
            <a:off x="838186" y="1219133"/>
            <a:ext cx="830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4.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925559" y="3836156"/>
            <a:ext cx="616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June to the twenty-eighth of June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E5731D-8E93-4DA5-9364-734604D21064}"/>
              </a:ext>
            </a:extLst>
          </p:cNvPr>
          <p:cNvGrpSpPr/>
          <p:nvPr/>
        </p:nvGrpSpPr>
        <p:grpSpPr>
          <a:xfrm>
            <a:off x="1248468" y="1814014"/>
            <a:ext cx="2209800" cy="4318001"/>
            <a:chOff x="950189" y="1814014"/>
            <a:chExt cx="2209800" cy="4318001"/>
          </a:xfrm>
        </p:grpSpPr>
        <p:pic>
          <p:nvPicPr>
            <p:cNvPr id="28" name="Picture 2" descr="C:\Users\utangv2\Documents\My Documents\LEAP\hi-res\3A\U2_reduced\image111 - 複製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1" t="5105" r="18661" b="5105"/>
            <a:stretch/>
          </p:blipFill>
          <p:spPr bwMode="auto">
            <a:xfrm>
              <a:off x="950189" y="1814014"/>
              <a:ext cx="2209800" cy="431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群組 30"/>
            <p:cNvGrpSpPr/>
            <p:nvPr/>
          </p:nvGrpSpPr>
          <p:grpSpPr>
            <a:xfrm>
              <a:off x="1218795" y="2555694"/>
              <a:ext cx="1891665" cy="2512694"/>
              <a:chOff x="944880" y="2621280"/>
              <a:chExt cx="1891665" cy="251269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90600" y="2621280"/>
                <a:ext cx="1623060" cy="2499360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>
                      <a:shade val="30000"/>
                      <a:satMod val="115000"/>
                    </a:srgbClr>
                  </a:gs>
                  <a:gs pos="50000">
                    <a:srgbClr val="0000CC">
                      <a:shade val="67500"/>
                      <a:satMod val="115000"/>
                    </a:srgbClr>
                  </a:gs>
                  <a:gs pos="100000">
                    <a:srgbClr val="0000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44880" y="2758440"/>
                <a:ext cx="164592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JUNE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09:12</a:t>
                </a:r>
                <a:endPara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81075" y="3741419"/>
                <a:ext cx="1628775" cy="1392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69645" y="3825240"/>
                <a:ext cx="18669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Reminder:</a:t>
                </a:r>
              </a:p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Nick’s Exam Week</a:t>
                </a:r>
              </a:p>
              <a:p>
                <a:r>
                  <a:rPr lang="en-US" sz="3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24/6–28/6</a:t>
                </a:r>
                <a:endParaRPr lang="en-GB" sz="240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3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74950567-34F5-454C-BE7A-8039978A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C8A480A7-2D8E-4D13-BCCA-19DDA6D7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3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26028" y="6446068"/>
            <a:ext cx="334978" cy="1901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文字方塊 9"/>
          <p:cNvSpPr txBox="1">
            <a:spLocks noChangeArrowheads="1"/>
          </p:cNvSpPr>
          <p:nvPr/>
        </p:nvSpPr>
        <p:spPr bwMode="auto">
          <a:xfrm>
            <a:off x="1988808" y="467166"/>
            <a:ext cx="8108825" cy="562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400" b="1" dirty="0"/>
              <a:t>Acknowledgments</a:t>
            </a:r>
            <a:endParaRPr lang="zh-TW" altLang="zh-HK" sz="14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200" dirty="0"/>
              <a:t>We are grateful to the following for permission to reproduce copyright photographs:</a:t>
            </a:r>
          </a:p>
          <a:p>
            <a:endParaRPr lang="en-US" altLang="zh-HK" sz="1200" dirty="0"/>
          </a:p>
          <a:p>
            <a:r>
              <a:rPr lang="en-GB" sz="1200" dirty="0"/>
              <a:t>Mahesh Patil. Shutterstock </a:t>
            </a:r>
          </a:p>
          <a:p>
            <a:r>
              <a:rPr lang="en-GB" sz="1200" dirty="0" err="1"/>
              <a:t>Natykach</a:t>
            </a:r>
            <a:r>
              <a:rPr lang="en-GB" sz="1200" dirty="0"/>
              <a:t> </a:t>
            </a:r>
            <a:r>
              <a:rPr lang="en-GB" sz="1200" dirty="0" err="1"/>
              <a:t>Nataliia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Alexander </a:t>
            </a:r>
            <a:r>
              <a:rPr lang="en-GB" sz="1200" dirty="0" err="1"/>
              <a:t>Atkishkin</a:t>
            </a:r>
            <a:r>
              <a:rPr lang="en-GB" sz="1200" dirty="0"/>
              <a:t>. 123rf.com</a:t>
            </a:r>
          </a:p>
          <a:p>
            <a:r>
              <a:rPr lang="en-GB" sz="1200" dirty="0"/>
              <a:t>drawn. 123rf.com</a:t>
            </a:r>
          </a:p>
          <a:p>
            <a:r>
              <a:rPr lang="en-GB" sz="1200" dirty="0" err="1"/>
              <a:t>Kalmatsuy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DenisNata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lanych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kak2s. Shutterstock</a:t>
            </a:r>
          </a:p>
          <a:p>
            <a:r>
              <a:rPr lang="en-GB" sz="1200" dirty="0" err="1"/>
              <a:t>mimagephotography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Credit Line is not needed</a:t>
            </a:r>
          </a:p>
          <a:p>
            <a:r>
              <a:rPr lang="en-GB" sz="1200" dirty="0" err="1"/>
              <a:t>sergein</a:t>
            </a:r>
            <a:r>
              <a:rPr lang="en-GB" sz="1200" dirty="0"/>
              <a:t>. 123rf.com</a:t>
            </a:r>
          </a:p>
          <a:p>
            <a:r>
              <a:rPr lang="en-GB" sz="1200" dirty="0"/>
              <a:t>Mega Pixel. Shutterstock</a:t>
            </a:r>
          </a:p>
          <a:p>
            <a:r>
              <a:rPr lang="en-GB" sz="1200" dirty="0" err="1"/>
              <a:t>doomu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Gelpi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craftswoman. Shutterstock</a:t>
            </a:r>
          </a:p>
          <a:p>
            <a:r>
              <a:rPr lang="en-GB" sz="1200" dirty="0"/>
              <a:t>More Images. Shutterstock</a:t>
            </a:r>
          </a:p>
          <a:p>
            <a:r>
              <a:rPr lang="en-GB" sz="1200" dirty="0" err="1"/>
              <a:t>ekler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Maxx-Studio. Shutterstock</a:t>
            </a:r>
          </a:p>
          <a:p>
            <a:endParaRPr lang="en-GB" sz="12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200" dirty="0"/>
              <a:t>Every effort has been made to trace copyright, but in the event of any accidental infringement, we shall be pleased to come to a suitable arrangement with the rightful owner.</a:t>
            </a:r>
            <a:endParaRPr lang="zh-TW" altLang="zh-HK" sz="1200" dirty="0"/>
          </a:p>
          <a:p>
            <a:endParaRPr lang="zh-TW" altLang="zh-HK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71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5800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112" y="158455"/>
            <a:ext cx="425642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文字方塊 28"/>
          <p:cNvSpPr txBox="1">
            <a:spLocks noChangeArrowheads="1"/>
          </p:cNvSpPr>
          <p:nvPr/>
        </p:nvSpPr>
        <p:spPr bwMode="auto">
          <a:xfrm>
            <a:off x="769641" y="1148196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Do you know how to say these dates?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718841" y="233796"/>
            <a:ext cx="3639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Saying dates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18" name="文字方塊 10"/>
          <p:cNvSpPr txBox="1">
            <a:spLocks noChangeArrowheads="1"/>
          </p:cNvSpPr>
          <p:nvPr/>
        </p:nvSpPr>
        <p:spPr bwMode="auto">
          <a:xfrm>
            <a:off x="4521200" y="2605679"/>
            <a:ext cx="508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800" dirty="0">
                <a:latin typeface="Comic Sans MS" pitchFamily="66" charset="0"/>
              </a:rPr>
              <a:t>It’s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the eighth of January</a:t>
            </a:r>
            <a:r>
              <a:rPr lang="en-US" altLang="zh-HK" sz="2800" dirty="0">
                <a:latin typeface="Comic Sans MS" pitchFamily="66" charset="0"/>
              </a:rPr>
              <a:t>.</a:t>
            </a:r>
            <a:endParaRPr lang="zh-HK" altLang="en-US" sz="2800" dirty="0">
              <a:latin typeface="Comic Sans MS" pitchFamily="66" charset="0"/>
            </a:endParaRPr>
          </a:p>
        </p:txBody>
      </p:sp>
      <p:sp>
        <p:nvSpPr>
          <p:cNvPr id="36" name="文字方塊 10"/>
          <p:cNvSpPr txBox="1">
            <a:spLocks noChangeArrowheads="1"/>
          </p:cNvSpPr>
          <p:nvPr/>
        </p:nvSpPr>
        <p:spPr bwMode="auto">
          <a:xfrm>
            <a:off x="4521200" y="4682129"/>
            <a:ext cx="538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800" dirty="0">
                <a:latin typeface="Comic Sans MS" pitchFamily="66" charset="0"/>
              </a:rPr>
              <a:t>It’s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the seventeenth of March</a:t>
            </a:r>
            <a:r>
              <a:rPr lang="en-US" altLang="zh-HK" sz="2800" dirty="0">
                <a:latin typeface="Comic Sans MS" pitchFamily="66" charset="0"/>
              </a:rPr>
              <a:t>.</a:t>
            </a:r>
            <a:endParaRPr lang="zh-HK" altLang="en-US" sz="2800" dirty="0">
              <a:latin typeface="Comic Sans MS" pitchFamily="66" charset="0"/>
            </a:endParaRPr>
          </a:p>
        </p:txBody>
      </p:sp>
      <p:cxnSp>
        <p:nvCxnSpPr>
          <p:cNvPr id="37" name="直線接點 3"/>
          <p:cNvCxnSpPr>
            <a:cxnSpLocks noChangeShapeType="1"/>
          </p:cNvCxnSpPr>
          <p:nvPr/>
        </p:nvCxnSpPr>
        <p:spPr bwMode="auto">
          <a:xfrm>
            <a:off x="5976938" y="5150442"/>
            <a:ext cx="2016000" cy="0"/>
          </a:xfrm>
          <a:prstGeom prst="lin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接點 48"/>
          <p:cNvCxnSpPr>
            <a:cxnSpLocks noChangeShapeType="1"/>
          </p:cNvCxnSpPr>
          <p:nvPr/>
        </p:nvCxnSpPr>
        <p:spPr bwMode="auto">
          <a:xfrm>
            <a:off x="8578850" y="5150442"/>
            <a:ext cx="1080000" cy="0"/>
          </a:xfrm>
          <a:prstGeom prst="lin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文字方塊 39"/>
          <p:cNvSpPr txBox="1"/>
          <p:nvPr/>
        </p:nvSpPr>
        <p:spPr>
          <a:xfrm>
            <a:off x="6548438" y="5126630"/>
            <a:ext cx="102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4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endParaRPr lang="zh-HK" altLang="en-US" sz="2400" b="1" dirty="0">
              <a:solidFill>
                <a:srgbClr val="008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496300" y="5112343"/>
            <a:ext cx="1553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4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</a:t>
            </a:r>
            <a:endParaRPr lang="zh-HK" altLang="en-US" sz="2400" b="1" dirty="0">
              <a:solidFill>
                <a:srgbClr val="008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直線接點 3"/>
          <p:cNvCxnSpPr>
            <a:cxnSpLocks noChangeShapeType="1"/>
          </p:cNvCxnSpPr>
          <p:nvPr/>
        </p:nvCxnSpPr>
        <p:spPr bwMode="auto">
          <a:xfrm>
            <a:off x="5967413" y="3128584"/>
            <a:ext cx="1008000" cy="0"/>
          </a:xfrm>
          <a:prstGeom prst="lin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線接點 48"/>
          <p:cNvCxnSpPr>
            <a:cxnSpLocks noChangeShapeType="1"/>
          </p:cNvCxnSpPr>
          <p:nvPr/>
        </p:nvCxnSpPr>
        <p:spPr bwMode="auto">
          <a:xfrm>
            <a:off x="7578725" y="3128584"/>
            <a:ext cx="1404000" cy="0"/>
          </a:xfrm>
          <a:prstGeom prst="lin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文字方塊 43"/>
          <p:cNvSpPr txBox="1"/>
          <p:nvPr/>
        </p:nvSpPr>
        <p:spPr>
          <a:xfrm>
            <a:off x="6110288" y="3104772"/>
            <a:ext cx="102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4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endParaRPr lang="zh-HK" altLang="en-US" sz="2400" b="1" dirty="0">
              <a:solidFill>
                <a:srgbClr val="008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7658100" y="3090485"/>
            <a:ext cx="1553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4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</a:t>
            </a:r>
            <a:endParaRPr lang="zh-HK" altLang="en-US" sz="2400" b="1" dirty="0">
              <a:solidFill>
                <a:srgbClr val="008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028235" y="3475874"/>
            <a:ext cx="4334841" cy="1050680"/>
            <a:chOff x="4434509" y="4873870"/>
            <a:chExt cx="4334841" cy="1050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圓角矩形 46"/>
            <p:cNvSpPr/>
            <p:nvPr/>
          </p:nvSpPr>
          <p:spPr>
            <a:xfrm>
              <a:off x="4660900" y="5041900"/>
              <a:ext cx="3975100" cy="882650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4434509" y="4873870"/>
              <a:ext cx="4334841" cy="1024427"/>
              <a:chOff x="4104309" y="4632570"/>
              <a:chExt cx="4334841" cy="1024427"/>
            </a:xfrm>
          </p:grpSpPr>
          <p:sp>
            <p:nvSpPr>
              <p:cNvPr id="49" name="文字方塊 48"/>
              <p:cNvSpPr txBox="1"/>
              <p:nvPr/>
            </p:nvSpPr>
            <p:spPr>
              <a:xfrm>
                <a:off x="4606923" y="4826000"/>
                <a:ext cx="38322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use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ordinal numbers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for days of the month.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448" b="13394"/>
              <a:stretch/>
            </p:blipFill>
            <p:spPr bwMode="auto">
              <a:xfrm>
                <a:off x="4104309" y="46325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群組 30"/>
          <p:cNvGrpSpPr/>
          <p:nvPr/>
        </p:nvGrpSpPr>
        <p:grpSpPr>
          <a:xfrm>
            <a:off x="2265364" y="1802405"/>
            <a:ext cx="2020813" cy="2036763"/>
            <a:chOff x="798513" y="1914525"/>
            <a:chExt cx="2020813" cy="2036763"/>
          </a:xfrm>
        </p:grpSpPr>
        <p:pic>
          <p:nvPicPr>
            <p:cNvPr id="32" name="Picture 3" descr="C:\Users\utangv2\Documents\My Documents\LEAP\GPPT\common artwork\calenda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1914525"/>
              <a:ext cx="2020813" cy="203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1057276" y="2000250"/>
              <a:ext cx="160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Calibri"/>
                </a:rPr>
                <a:t>JANUARY</a:t>
              </a:r>
              <a:endParaRPr lang="en-GB" sz="2800" b="1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1409702" y="2371725"/>
              <a:ext cx="84772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prstClr val="black"/>
                  </a:solidFill>
                  <a:latin typeface="Calibri"/>
                </a:rPr>
                <a:t>8</a:t>
              </a:r>
              <a:endParaRPr lang="en-GB" sz="8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2265364" y="3983630"/>
            <a:ext cx="2020813" cy="2036763"/>
            <a:chOff x="798513" y="1914525"/>
            <a:chExt cx="2020813" cy="2036763"/>
          </a:xfrm>
        </p:grpSpPr>
        <p:pic>
          <p:nvPicPr>
            <p:cNvPr id="54" name="Picture 3" descr="C:\Users\utangv2\Documents\My Documents\LEAP\GPPT\common artwork\calenda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1914525"/>
              <a:ext cx="2020813" cy="203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文字方塊 54"/>
            <p:cNvSpPr txBox="1"/>
            <p:nvPr/>
          </p:nvSpPr>
          <p:spPr>
            <a:xfrm>
              <a:off x="1133476" y="2000250"/>
              <a:ext cx="142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Calibri"/>
                </a:rPr>
                <a:t>MARCH</a:t>
              </a:r>
              <a:endParaRPr lang="en-GB" sz="2800" b="1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162052" y="2371725"/>
              <a:ext cx="13715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prstClr val="black"/>
                  </a:solidFill>
                  <a:latin typeface="Calibri"/>
                </a:rPr>
                <a:t>17</a:t>
              </a:r>
              <a:endParaRPr lang="en-GB" sz="8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56E7DBDC-C650-48FB-8173-CCBDE4DC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C:\Users\utangv2\Documents\My Documents\LEAP\GPPT\Part 2_grey icon.jpg">
            <a:hlinkClick r:id="rId9" action="ppaction://hlinksldjump"/>
            <a:extLst>
              <a:ext uri="{FF2B5EF4-FFF2-40B4-BE49-F238E27FC236}">
                <a16:creationId xmlns:a16="http://schemas.microsoft.com/office/drawing/2014/main" id="{FF2B9E62-8937-4F05-A4AE-C4FC642B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1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40" grpId="0"/>
      <p:bldP spid="41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8"/>
          <p:cNvSpPr txBox="1">
            <a:spLocks noChangeArrowheads="1"/>
          </p:cNvSpPr>
          <p:nvPr/>
        </p:nvSpPr>
        <p:spPr bwMode="auto">
          <a:xfrm>
            <a:off x="472113" y="1094244"/>
            <a:ext cx="9814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To form ordinal numbers, we usually add </a:t>
            </a:r>
            <a:r>
              <a:rPr lang="en-US" altLang="zh-HK" sz="2400" b="1" i="1" dirty="0" err="1">
                <a:solidFill>
                  <a:srgbClr val="000000"/>
                </a:solidFill>
              </a:rPr>
              <a:t>th</a:t>
            </a:r>
            <a:r>
              <a:rPr lang="en-US" altLang="zh-HK" sz="2400" dirty="0">
                <a:solidFill>
                  <a:srgbClr val="000000"/>
                </a:solidFill>
              </a:rPr>
              <a:t> to the numbers. 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838825" y="2330450"/>
            <a:ext cx="1562100" cy="400050"/>
            <a:chOff x="4314825" y="1987550"/>
            <a:chExt cx="1562100" cy="400050"/>
          </a:xfrm>
        </p:grpSpPr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4676775" y="2035175"/>
              <a:ext cx="304800" cy="2857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SzTx/>
                <a:defRPr/>
              </a:pPr>
              <a:endParaRPr lang="zh-HK" altLang="en-US" sz="1000" kern="0">
                <a:solidFill>
                  <a:srgbClr val="000000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314825" y="1987550"/>
              <a:ext cx="15621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HK" sz="2000" dirty="0">
                  <a:solidFill>
                    <a:srgbClr val="000000"/>
                  </a:solidFill>
                  <a:latin typeface="Verdana"/>
                  <a:cs typeface="Arial"/>
                </a:rPr>
                <a:t>fir</a:t>
              </a:r>
              <a:r>
                <a:rPr kumimoji="1" lang="en-US" altLang="zh-HK" sz="2000" b="1" dirty="0">
                  <a:solidFill>
                    <a:srgbClr val="000000"/>
                  </a:solidFill>
                  <a:latin typeface="Verdana"/>
                  <a:cs typeface="Arial"/>
                </a:rPr>
                <a:t>st</a:t>
              </a:r>
              <a:endParaRPr kumimoji="1" lang="zh-HK" altLang="en-US" sz="2000" b="1" dirty="0">
                <a:solidFill>
                  <a:srgbClr val="000000"/>
                </a:solidFill>
                <a:latin typeface="Verdana"/>
                <a:cs typeface="Arial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838825" y="2881313"/>
            <a:ext cx="1562100" cy="400050"/>
            <a:chOff x="4314825" y="2538413"/>
            <a:chExt cx="1562100" cy="400050"/>
          </a:xfrm>
        </p:grpSpPr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4981575" y="2578100"/>
              <a:ext cx="361950" cy="2857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SzTx/>
                <a:defRPr/>
              </a:pPr>
              <a:endParaRPr lang="zh-HK" altLang="en-US" sz="1000" kern="0">
                <a:solidFill>
                  <a:srgbClr val="000000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314825" y="2538413"/>
              <a:ext cx="15621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HK" sz="2000" dirty="0">
                  <a:solidFill>
                    <a:srgbClr val="000000"/>
                  </a:solidFill>
                  <a:latin typeface="Verdana"/>
                  <a:cs typeface="Arial"/>
                </a:rPr>
                <a:t>seco</a:t>
              </a:r>
              <a:r>
                <a:rPr kumimoji="1" lang="en-US" altLang="zh-HK" sz="2000" b="1" dirty="0">
                  <a:solidFill>
                    <a:srgbClr val="000000"/>
                  </a:solidFill>
                  <a:latin typeface="Verdana"/>
                  <a:cs typeface="Arial"/>
                </a:rPr>
                <a:t>nd</a:t>
              </a:r>
              <a:endParaRPr kumimoji="1" lang="zh-HK" altLang="en-US" sz="2000" b="1" dirty="0">
                <a:solidFill>
                  <a:srgbClr val="000000"/>
                </a:solidFill>
                <a:latin typeface="Verdana"/>
                <a:cs typeface="Arial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838825" y="3432175"/>
            <a:ext cx="1562100" cy="400050"/>
            <a:chOff x="4314825" y="3089275"/>
            <a:chExt cx="1562100" cy="400050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4733925" y="3140075"/>
              <a:ext cx="317500" cy="2857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SzTx/>
                <a:defRPr/>
              </a:pPr>
              <a:endParaRPr lang="zh-HK" altLang="en-US" sz="1000" kern="0">
                <a:solidFill>
                  <a:srgbClr val="000000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314825" y="3089275"/>
              <a:ext cx="15621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HK" sz="2000" dirty="0">
                  <a:solidFill>
                    <a:srgbClr val="000000"/>
                  </a:solidFill>
                  <a:latin typeface="Verdana"/>
                  <a:cs typeface="Arial"/>
                </a:rPr>
                <a:t>thi</a:t>
              </a:r>
              <a:r>
                <a:rPr kumimoji="1" lang="en-US" altLang="zh-HK" sz="2000" b="1" dirty="0">
                  <a:solidFill>
                    <a:srgbClr val="000000"/>
                  </a:solidFill>
                  <a:latin typeface="Verdana"/>
                  <a:cs typeface="Arial"/>
                </a:rPr>
                <a:t>rd</a:t>
              </a:r>
              <a:endParaRPr kumimoji="1" lang="zh-HK" altLang="en-US" sz="2000" b="1" dirty="0">
                <a:solidFill>
                  <a:srgbClr val="000000"/>
                </a:solidFill>
                <a:latin typeface="Verdana"/>
                <a:cs typeface="Arial"/>
              </a:endParaRPr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5838825" y="3983038"/>
            <a:ext cx="1562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000000"/>
                </a:solidFill>
                <a:latin typeface="Verdana"/>
                <a:cs typeface="Arial"/>
              </a:rPr>
              <a:t>four</a:t>
            </a:r>
            <a:r>
              <a:rPr kumimoji="1" lang="en-US" altLang="zh-HK" sz="2000" dirty="0">
                <a:solidFill>
                  <a:srgbClr val="008000"/>
                </a:solidFill>
                <a:latin typeface="Verdana"/>
                <a:cs typeface="Arial"/>
              </a:rPr>
              <a:t>th</a:t>
            </a:r>
            <a:endParaRPr kumimoji="1" lang="zh-HK" altLang="en-US" sz="2000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838825" y="4535488"/>
            <a:ext cx="1562100" cy="400050"/>
            <a:chOff x="4314825" y="4192588"/>
            <a:chExt cx="1562100" cy="400050"/>
          </a:xfrm>
        </p:grpSpPr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4559300" y="4237038"/>
              <a:ext cx="127000" cy="2857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SzTx/>
                <a:defRPr/>
              </a:pPr>
              <a:endParaRPr lang="zh-HK" altLang="en-US" sz="1000" kern="0">
                <a:solidFill>
                  <a:srgbClr val="000000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314825" y="4192588"/>
              <a:ext cx="15621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HK" sz="2000" dirty="0">
                  <a:solidFill>
                    <a:srgbClr val="000000"/>
                  </a:solidFill>
                  <a:latin typeface="Verdana"/>
                  <a:cs typeface="Arial"/>
                </a:rPr>
                <a:t>fi</a:t>
              </a:r>
              <a:r>
                <a:rPr kumimoji="1" lang="en-US" altLang="zh-HK" sz="2000" b="1" dirty="0">
                  <a:solidFill>
                    <a:srgbClr val="000000"/>
                  </a:solidFill>
                  <a:latin typeface="Verdana"/>
                  <a:cs typeface="Arial"/>
                </a:rPr>
                <a:t>f</a:t>
              </a:r>
              <a:r>
                <a:rPr kumimoji="1" lang="en-US" altLang="zh-HK" sz="2000" dirty="0">
                  <a:solidFill>
                    <a:srgbClr val="008000"/>
                  </a:solidFill>
                  <a:latin typeface="Verdana"/>
                  <a:cs typeface="Arial"/>
                </a:rPr>
                <a:t>th</a:t>
              </a:r>
              <a:endParaRPr kumimoji="1" lang="zh-HK" altLang="en-US" sz="2000" dirty="0">
                <a:solidFill>
                  <a:srgbClr val="008000"/>
                </a:solidFill>
                <a:latin typeface="Verdana"/>
                <a:cs typeface="Arial"/>
              </a:endParaRPr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5838825" y="5086350"/>
            <a:ext cx="1562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000000"/>
                </a:solidFill>
                <a:latin typeface="Verdana"/>
                <a:cs typeface="Arial"/>
              </a:rPr>
              <a:t>six</a:t>
            </a:r>
            <a:r>
              <a:rPr kumimoji="1" lang="en-US" altLang="zh-HK" sz="2000" dirty="0">
                <a:solidFill>
                  <a:srgbClr val="008000"/>
                </a:solidFill>
                <a:latin typeface="Verdana"/>
                <a:cs typeface="Arial"/>
              </a:rPr>
              <a:t>th</a:t>
            </a:r>
            <a:endParaRPr kumimoji="1" lang="zh-HK" altLang="en-US" sz="2000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38825" y="5637213"/>
            <a:ext cx="1562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000000"/>
                </a:solidFill>
                <a:latin typeface="Verdana"/>
                <a:cs typeface="Arial"/>
              </a:rPr>
              <a:t>seven</a:t>
            </a:r>
            <a:r>
              <a:rPr kumimoji="1" lang="en-US" altLang="zh-HK" sz="2000" dirty="0">
                <a:solidFill>
                  <a:srgbClr val="008000"/>
                </a:solidFill>
                <a:latin typeface="Verdana"/>
                <a:cs typeface="Arial"/>
              </a:rPr>
              <a:t>th</a:t>
            </a:r>
            <a:endParaRPr kumimoji="1" lang="zh-HK" altLang="en-US" sz="2000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943476" y="2330450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1st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943476" y="2881313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2nd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943476" y="3432175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3rd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943476" y="3983038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4th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943476" y="4535488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5th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943476" y="5086350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6th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943476" y="5637213"/>
            <a:ext cx="113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b="1" dirty="0">
                <a:solidFill>
                  <a:srgbClr val="008000"/>
                </a:solidFill>
                <a:latin typeface="Verdana"/>
                <a:cs typeface="Arial"/>
              </a:rPr>
              <a:t>7th</a:t>
            </a:r>
            <a:endParaRPr kumimoji="1" lang="zh-HK" altLang="en-US" sz="2000" b="1" dirty="0">
              <a:solidFill>
                <a:srgbClr val="008000"/>
              </a:solidFill>
              <a:latin typeface="Verdana"/>
              <a:cs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49994" y="4523002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 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fi</a:t>
            </a:r>
            <a:r>
              <a:rPr kumimoji="1" lang="en-US" altLang="zh-HK" sz="2000" b="1" strike="sngStrike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ve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th</a:t>
            </a:r>
            <a:endParaRPr kumimoji="1" lang="zh-HK" altLang="en-US" sz="2000" b="1" i="1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31" name="文字方塊 28"/>
          <p:cNvSpPr txBox="1">
            <a:spLocks noChangeArrowheads="1"/>
          </p:cNvSpPr>
          <p:nvPr/>
        </p:nvSpPr>
        <p:spPr bwMode="auto">
          <a:xfrm>
            <a:off x="480316" y="1571726"/>
            <a:ext cx="892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Some exceptions include </a:t>
            </a:r>
            <a:r>
              <a:rPr lang="en-US" altLang="zh-HK" sz="2400" b="1" i="1" dirty="0">
                <a:solidFill>
                  <a:srgbClr val="000000"/>
                </a:solidFill>
              </a:rPr>
              <a:t>first</a:t>
            </a:r>
            <a:r>
              <a:rPr lang="en-US" altLang="zh-HK" sz="2400" dirty="0">
                <a:solidFill>
                  <a:srgbClr val="000000"/>
                </a:solidFill>
              </a:rPr>
              <a:t>, </a:t>
            </a:r>
            <a:r>
              <a:rPr lang="en-US" altLang="zh-HK" sz="2400" b="1" i="1" dirty="0">
                <a:solidFill>
                  <a:srgbClr val="000000"/>
                </a:solidFill>
              </a:rPr>
              <a:t>second </a:t>
            </a:r>
            <a:r>
              <a:rPr lang="en-US" altLang="zh-HK" sz="2400" dirty="0">
                <a:solidFill>
                  <a:srgbClr val="000000"/>
                </a:solidFill>
              </a:rPr>
              <a:t>and </a:t>
            </a:r>
            <a:r>
              <a:rPr lang="en-US" altLang="zh-HK" sz="2400" b="1" i="1" dirty="0">
                <a:solidFill>
                  <a:srgbClr val="000000"/>
                </a:solidFill>
              </a:rPr>
              <a:t>third</a:t>
            </a:r>
            <a:r>
              <a:rPr lang="en-US" altLang="zh-HK" sz="2400" i="1" dirty="0">
                <a:solidFill>
                  <a:srgbClr val="000000"/>
                </a:solidFill>
              </a:rPr>
              <a:t>.</a:t>
            </a:r>
            <a:r>
              <a:rPr lang="en-US" altLang="zh-HK" sz="2400" dirty="0">
                <a:solidFill>
                  <a:srgbClr val="000000"/>
                </a:solidFill>
              </a:rPr>
              <a:t> 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7BF4B3F2-0B7B-4A42-ABA7-F8BEEFBC64BE}"/>
              </a:ext>
            </a:extLst>
          </p:cNvPr>
          <p:cNvSpPr/>
          <p:nvPr/>
        </p:nvSpPr>
        <p:spPr>
          <a:xfrm>
            <a:off x="472112" y="158455"/>
            <a:ext cx="425642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文字方塊 28">
            <a:extLst>
              <a:ext uri="{FF2B5EF4-FFF2-40B4-BE49-F238E27FC236}">
                <a16:creationId xmlns:a16="http://schemas.microsoft.com/office/drawing/2014/main" id="{62402DAD-C75A-4095-AD3D-F3FABA07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1" y="233796"/>
            <a:ext cx="3639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Saying dates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pic>
        <p:nvPicPr>
          <p:cNvPr id="39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F2F69875-9E76-407A-ACDE-8F0EFA1B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utangv2\Documents\My Documents\LEAP\GPPT\Part 2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59AE6318-07BB-4E4D-B67F-A5378C15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6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r="39050"/>
          <a:stretch/>
        </p:blipFill>
        <p:spPr bwMode="auto">
          <a:xfrm>
            <a:off x="4330701" y="1565747"/>
            <a:ext cx="2667000" cy="46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457323" y="1647731"/>
            <a:ext cx="2534970" cy="433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矩形 55"/>
          <p:cNvSpPr/>
          <p:nvPr/>
        </p:nvSpPr>
        <p:spPr>
          <a:xfrm>
            <a:off x="7430632" y="1585992"/>
            <a:ext cx="2860895" cy="448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5" t="80515" r="60949" b="10428"/>
          <a:stretch/>
        </p:blipFill>
        <p:spPr bwMode="auto">
          <a:xfrm>
            <a:off x="6493222" y="1193800"/>
            <a:ext cx="89817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3" r="89050" b="9514"/>
          <a:stretch/>
        </p:blipFill>
        <p:spPr bwMode="auto">
          <a:xfrm>
            <a:off x="2612428" y="1159850"/>
            <a:ext cx="8927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5" t="-1" r="38765" b="19761"/>
          <a:stretch/>
        </p:blipFill>
        <p:spPr bwMode="auto">
          <a:xfrm>
            <a:off x="2594322" y="2306594"/>
            <a:ext cx="2706986" cy="371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7" t="2585" r="279"/>
          <a:stretch/>
        </p:blipFill>
        <p:spPr bwMode="auto">
          <a:xfrm>
            <a:off x="6603372" y="1638300"/>
            <a:ext cx="2824680" cy="45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62493" r="75031" b="9514"/>
          <a:stretch/>
        </p:blipFill>
        <p:spPr bwMode="auto">
          <a:xfrm>
            <a:off x="3619500" y="1159850"/>
            <a:ext cx="11684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4" t="80515" r="38765" b="11526"/>
          <a:stretch/>
        </p:blipFill>
        <p:spPr bwMode="auto">
          <a:xfrm>
            <a:off x="7353300" y="1193800"/>
            <a:ext cx="175800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4505325" y="1235075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 </a:t>
            </a: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</a:rPr>
              <a:t>Just add </a:t>
            </a:r>
            <a:r>
              <a:rPr kumimoji="1" lang="en-US" altLang="zh-HK" sz="2000" b="1" i="1" dirty="0">
                <a:solidFill>
                  <a:srgbClr val="FF0000"/>
                </a:solidFill>
                <a:latin typeface="Verdana"/>
                <a:cs typeface="Arial"/>
              </a:rPr>
              <a:t>h</a:t>
            </a:r>
            <a:endParaRPr kumimoji="1" lang="zh-HK" altLang="en-US" sz="2000" b="1" i="1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314825" y="1625600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 </a:t>
            </a: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</a:rPr>
              <a:t>Drop the </a:t>
            </a:r>
            <a:r>
              <a:rPr kumimoji="1" lang="en-US" altLang="zh-HK" sz="2000" b="1" i="1" dirty="0">
                <a:solidFill>
                  <a:srgbClr val="FF0000"/>
                </a:solidFill>
                <a:latin typeface="Verdana"/>
                <a:cs typeface="Arial"/>
              </a:rPr>
              <a:t>e</a:t>
            </a:r>
            <a:endParaRPr kumimoji="1" lang="zh-HK" altLang="en-US" sz="2000" b="1" i="1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533900" y="2787650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 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twel</a:t>
            </a:r>
            <a:r>
              <a:rPr kumimoji="1" lang="en-US" altLang="zh-HK" sz="2000" b="1" strike="sngStrike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ve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th</a:t>
            </a:r>
            <a:endParaRPr kumimoji="1" lang="zh-HK" altLang="en-US" sz="2000" b="1" i="1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686800" y="1225550"/>
            <a:ext cx="198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2000" dirty="0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 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twent</a:t>
            </a:r>
            <a:r>
              <a:rPr kumimoji="1" lang="en-US" altLang="zh-HK" sz="2000" b="1" strike="sngStrike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y</a:t>
            </a:r>
            <a:r>
              <a:rPr kumimoji="1" lang="en-US" altLang="zh-HK" sz="2000" dirty="0" err="1">
                <a:solidFill>
                  <a:srgbClr val="FF0000"/>
                </a:solidFill>
                <a:latin typeface="Verdana"/>
                <a:cs typeface="Arial"/>
                <a:sym typeface="Wingdings" panose="05000000000000000000" pitchFamily="2" charset="2"/>
              </a:rPr>
              <a:t>th</a:t>
            </a:r>
            <a:endParaRPr kumimoji="1" lang="zh-HK" altLang="en-US" sz="2000" b="1" i="1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B3D7C3F6-A756-4CE5-90D1-04075691AE2D}"/>
              </a:ext>
            </a:extLst>
          </p:cNvPr>
          <p:cNvSpPr/>
          <p:nvPr/>
        </p:nvSpPr>
        <p:spPr>
          <a:xfrm>
            <a:off x="472112" y="158455"/>
            <a:ext cx="425642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文字方塊 28">
            <a:extLst>
              <a:ext uri="{FF2B5EF4-FFF2-40B4-BE49-F238E27FC236}">
                <a16:creationId xmlns:a16="http://schemas.microsoft.com/office/drawing/2014/main" id="{D00C6538-11D8-4E31-BE31-59C80523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1" y="233796"/>
            <a:ext cx="3639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Saying dates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pic>
        <p:nvPicPr>
          <p:cNvPr id="34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D809DCAC-456B-4715-A220-E6A78014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3BDA88E8-70E5-418B-866A-F5DCF791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4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8"/>
          <p:cNvSpPr txBox="1">
            <a:spLocks noChangeArrowheads="1"/>
          </p:cNvSpPr>
          <p:nvPr/>
        </p:nvSpPr>
        <p:spPr bwMode="auto">
          <a:xfrm>
            <a:off x="927086" y="112651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Let’s review months of the year.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9" b="31964"/>
          <a:stretch/>
        </p:blipFill>
        <p:spPr bwMode="auto">
          <a:xfrm>
            <a:off x="927086" y="1588175"/>
            <a:ext cx="6796419" cy="39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B801D619-CBE7-4864-AF8B-9F5A10E2D98D}"/>
              </a:ext>
            </a:extLst>
          </p:cNvPr>
          <p:cNvSpPr/>
          <p:nvPr/>
        </p:nvSpPr>
        <p:spPr>
          <a:xfrm>
            <a:off x="472112" y="158455"/>
            <a:ext cx="425642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文字方塊 28">
            <a:extLst>
              <a:ext uri="{FF2B5EF4-FFF2-40B4-BE49-F238E27FC236}">
                <a16:creationId xmlns:a16="http://schemas.microsoft.com/office/drawing/2014/main" id="{5C8D4D8D-892A-4F89-8D34-E4BD5357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1" y="233796"/>
            <a:ext cx="3639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Saying dates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2BD312F-9580-48D5-8D24-915E09B3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/>
        </p:blipFill>
        <p:spPr bwMode="auto">
          <a:xfrm>
            <a:off x="7723505" y="3074238"/>
            <a:ext cx="3670209" cy="287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59F7385A-6937-4237-A5B8-AE2E8E76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tangv2\Documents\My Documents\LEAP\GPPT\Part 2_grey icon.jpg">
            <a:hlinkClick r:id="rId8" action="ppaction://hlinksldjump"/>
            <a:extLst>
              <a:ext uri="{FF2B5EF4-FFF2-40B4-BE49-F238E27FC236}">
                <a16:creationId xmlns:a16="http://schemas.microsoft.com/office/drawing/2014/main" id="{1D866EF3-080B-4872-90FE-80D1AB6F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92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tangv2\Documents\My Documents\LEAP\hi-res\3A\U2_reduced\AL1328442_Orig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0"/>
          <a:stretch/>
        </p:blipFill>
        <p:spPr bwMode="auto">
          <a:xfrm>
            <a:off x="4927601" y="1866900"/>
            <a:ext cx="5125029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98929" y="164034"/>
            <a:ext cx="4256429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文字方塊 28"/>
          <p:cNvSpPr txBox="1">
            <a:spLocks noChangeArrowheads="1"/>
          </p:cNvSpPr>
          <p:nvPr/>
        </p:nvSpPr>
        <p:spPr bwMode="auto">
          <a:xfrm>
            <a:off x="498929" y="1094244"/>
            <a:ext cx="11460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Now that we know how to say dates, do you know how to write dates?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707557" y="258425"/>
            <a:ext cx="3969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Writing dates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481264" y="2574926"/>
            <a:ext cx="2020813" cy="2036763"/>
            <a:chOff x="798513" y="1914525"/>
            <a:chExt cx="2020813" cy="2036763"/>
          </a:xfrm>
        </p:grpSpPr>
        <p:pic>
          <p:nvPicPr>
            <p:cNvPr id="11" name="Picture 3" descr="C:\Users\utangv2\Documents\My Documents\LEAP\GPPT\common artwork\calenda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1914525"/>
              <a:ext cx="2020813" cy="203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1311276" y="2000250"/>
              <a:ext cx="1152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April</a:t>
              </a:r>
              <a:endParaRPr lang="en-GB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09702" y="2371725"/>
              <a:ext cx="84772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5</a:t>
              </a:r>
              <a:endParaRPr lang="en-GB" sz="8800" b="1" dirty="0"/>
            </a:p>
          </p:txBody>
        </p:sp>
      </p:grpSp>
      <p:pic>
        <p:nvPicPr>
          <p:cNvPr id="3076" name="Picture 4" descr="https://assetlibrary.pearson.com/Public/66/ThumbnailLarge/47350515-0b1d-4b17-b11a-253f5e7d497b.jpg?0_0_0_0_27_119_169_3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708" y1="69906" x2="24779" y2="9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6" y="1932086"/>
            <a:ext cx="1812925" cy="25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0"/>
          <p:cNvSpPr txBox="1">
            <a:spLocks noChangeArrowheads="1"/>
          </p:cNvSpPr>
          <p:nvPr/>
        </p:nvSpPr>
        <p:spPr bwMode="auto">
          <a:xfrm>
            <a:off x="5870576" y="2928939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800" dirty="0">
                <a:latin typeface="Comic Sans MS" pitchFamily="66" charset="0"/>
              </a:rPr>
              <a:t>5th April</a:t>
            </a:r>
            <a:endParaRPr lang="zh-HK" altLang="en-US" sz="2800" dirty="0">
              <a:latin typeface="Comic Sans MS" pitchFamily="66" charset="0"/>
            </a:endParaRPr>
          </a:p>
        </p:txBody>
      </p:sp>
      <p:sp>
        <p:nvSpPr>
          <p:cNvPr id="17" name="文字方塊 10"/>
          <p:cNvSpPr txBox="1">
            <a:spLocks noChangeArrowheads="1"/>
          </p:cNvSpPr>
          <p:nvPr/>
        </p:nvSpPr>
        <p:spPr bwMode="auto">
          <a:xfrm>
            <a:off x="5870576" y="4478339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800" dirty="0">
                <a:latin typeface="Comic Sans MS" pitchFamily="66" charset="0"/>
              </a:rPr>
              <a:t>5/4</a:t>
            </a:r>
            <a:endParaRPr lang="zh-HK" altLang="en-US" sz="2800" dirty="0">
              <a:latin typeface="Comic Sans MS" pitchFamily="66" charset="0"/>
            </a:endParaRPr>
          </a:p>
        </p:txBody>
      </p:sp>
      <p:sp>
        <p:nvSpPr>
          <p:cNvPr id="18" name="文字方塊 10"/>
          <p:cNvSpPr txBox="1">
            <a:spLocks noChangeArrowheads="1"/>
          </p:cNvSpPr>
          <p:nvPr/>
        </p:nvSpPr>
        <p:spPr bwMode="auto">
          <a:xfrm>
            <a:off x="5870576" y="3703639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800" dirty="0">
                <a:latin typeface="Comic Sans MS" pitchFamily="66" charset="0"/>
              </a:rPr>
              <a:t>5 April</a:t>
            </a:r>
            <a:endParaRPr lang="zh-HK" altLang="en-US" sz="2800" dirty="0">
              <a:latin typeface="Comic Sans MS" pitchFamily="66" charset="0"/>
            </a:endParaRPr>
          </a:p>
        </p:txBody>
      </p:sp>
      <p:pic>
        <p:nvPicPr>
          <p:cNvPr id="20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9EDBC87F-AD1D-42E5-B3B4-A99818CF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tangv2\Documents\My Documents\LEAP\GPPT\Part 2_grey icon.jpg">
            <a:hlinkClick r:id="rId10" action="ppaction://hlinksldjump"/>
            <a:extLst>
              <a:ext uri="{FF2B5EF4-FFF2-40B4-BE49-F238E27FC236}">
                <a16:creationId xmlns:a16="http://schemas.microsoft.com/office/drawing/2014/main" id="{DCD8E773-797A-4D18-8F19-8CDE10E5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3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2843" y="251339"/>
            <a:ext cx="2968336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909570" y="326680"/>
            <a:ext cx="2721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Using </a:t>
            </a:r>
            <a:r>
              <a:rPr lang="en-US" altLang="zh-HK" sz="3600" b="1" i="1" dirty="0">
                <a:solidFill>
                  <a:prstClr val="white"/>
                </a:solidFill>
              </a:rPr>
              <a:t>on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文字方塊 28"/>
          <p:cNvSpPr txBox="1">
            <a:spLocks noChangeArrowheads="1"/>
          </p:cNvSpPr>
          <p:nvPr/>
        </p:nvSpPr>
        <p:spPr bwMode="auto">
          <a:xfrm>
            <a:off x="960371" y="124108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We can use </a:t>
            </a:r>
            <a:r>
              <a:rPr lang="en-US" altLang="zh-HK" sz="2400" b="1" i="1" dirty="0">
                <a:solidFill>
                  <a:srgbClr val="0066FF"/>
                </a:solidFill>
              </a:rPr>
              <a:t>on</a:t>
            </a:r>
            <a:r>
              <a:rPr lang="en-US" altLang="zh-HK" sz="2400" dirty="0">
                <a:solidFill>
                  <a:srgbClr val="000000"/>
                </a:solidFill>
              </a:rPr>
              <a:t> to talk about the date of an event. 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2029548" y="4900421"/>
            <a:ext cx="9296466" cy="5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Parents’ Day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on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eighteenth of November.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742836" y="2744107"/>
            <a:ext cx="10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NOV</a:t>
            </a:r>
            <a:endParaRPr lang="en-GB" sz="2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A4725E-BC68-429E-8B02-93653C25A576}"/>
              </a:ext>
            </a:extLst>
          </p:cNvPr>
          <p:cNvGrpSpPr/>
          <p:nvPr/>
        </p:nvGrpSpPr>
        <p:grpSpPr>
          <a:xfrm>
            <a:off x="4521263" y="1924073"/>
            <a:ext cx="2786902" cy="3009854"/>
            <a:chOff x="1872192" y="2268825"/>
            <a:chExt cx="2786902" cy="3009854"/>
          </a:xfrm>
        </p:grpSpPr>
        <p:pic>
          <p:nvPicPr>
            <p:cNvPr id="23" name="Picture 3" descr="C:\Users\utangv2\Documents\My Documents\LEAP\hi-res\3A\U2\AL1337664_Original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4" t="3472" r="7446" b="49775"/>
            <a:stretch/>
          </p:blipFill>
          <p:spPr bwMode="auto">
            <a:xfrm>
              <a:off x="1872192" y="2268825"/>
              <a:ext cx="2786902" cy="300985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2638062" y="3026683"/>
              <a:ext cx="1390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prstClr val="black"/>
                  </a:solidFill>
                  <a:latin typeface="Calibri"/>
                </a:rPr>
                <a:t>18</a:t>
              </a:r>
              <a:endParaRPr lang="en-GB" sz="8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 rot="21250309">
              <a:off x="2181532" y="4119039"/>
              <a:ext cx="2332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Parents’ Day</a:t>
              </a:r>
              <a:endParaRPr lang="en-GB" sz="28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2C43AB6C-8828-4358-8253-0CB7AE75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612D16A7-7E57-4158-B5FD-E67174AF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5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2843" y="251339"/>
            <a:ext cx="2968336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文字方塊 28"/>
          <p:cNvSpPr txBox="1">
            <a:spLocks noChangeArrowheads="1"/>
          </p:cNvSpPr>
          <p:nvPr/>
        </p:nvSpPr>
        <p:spPr bwMode="auto">
          <a:xfrm>
            <a:off x="909570" y="326680"/>
            <a:ext cx="2721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prstClr val="white"/>
                </a:solidFill>
              </a:rPr>
              <a:t>Using </a:t>
            </a:r>
            <a:r>
              <a:rPr lang="en-US" altLang="zh-HK" sz="3600" b="1" i="1" dirty="0">
                <a:solidFill>
                  <a:prstClr val="white"/>
                </a:solidFill>
              </a:rPr>
              <a:t>on</a:t>
            </a:r>
            <a:endParaRPr lang="zh-HK" alt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文字方塊 28"/>
          <p:cNvSpPr txBox="1">
            <a:spLocks noChangeArrowheads="1"/>
          </p:cNvSpPr>
          <p:nvPr/>
        </p:nvSpPr>
        <p:spPr bwMode="auto">
          <a:xfrm>
            <a:off x="960371" y="124108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We can use </a:t>
            </a:r>
            <a:r>
              <a:rPr lang="en-US" altLang="zh-HK" sz="2400" b="1" i="1" dirty="0">
                <a:solidFill>
                  <a:srgbClr val="0066FF"/>
                </a:solidFill>
              </a:rPr>
              <a:t>on</a:t>
            </a:r>
            <a:r>
              <a:rPr lang="en-US" altLang="zh-HK" sz="2400" dirty="0">
                <a:solidFill>
                  <a:srgbClr val="000000"/>
                </a:solidFill>
              </a:rPr>
              <a:t> to talk about the date of an event. 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5012418" y="2699974"/>
            <a:ext cx="6149068" cy="5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  <a:buSzTx/>
              <a:tabLst>
                <a:tab pos="901700" algn="l"/>
              </a:tabLst>
            </a:pP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Music Camp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</a:rPr>
              <a:t>on</a:t>
            </a:r>
            <a:r>
              <a:rPr lang="en-US" altLang="zh-HK" sz="2800" dirty="0">
                <a:solidFill>
                  <a:prstClr val="black"/>
                </a:solidFill>
                <a:latin typeface="Comic Sans MS" pitchFamily="66" charset="0"/>
              </a:rPr>
              <a:t> the tenth of April.</a:t>
            </a:r>
            <a:endParaRPr lang="zh-HK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57436" y="3598223"/>
            <a:ext cx="6010564" cy="2731325"/>
            <a:chOff x="3133436" y="3598222"/>
            <a:chExt cx="6010564" cy="2731325"/>
          </a:xfrm>
        </p:grpSpPr>
        <p:pic>
          <p:nvPicPr>
            <p:cNvPr id="29" name="Picture 2" descr="C:\Users\utangv2\Documents\My Documents\LEAP\hi-res\3A\U3_reduced\image1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" t="43544" r="56205"/>
            <a:stretch/>
          </p:blipFill>
          <p:spPr bwMode="auto">
            <a:xfrm flipH="1">
              <a:off x="7006440" y="4001984"/>
              <a:ext cx="2137560" cy="232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6489700" y="3598222"/>
              <a:ext cx="1198880" cy="699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3133436" y="3632696"/>
              <a:ext cx="4626264" cy="1650504"/>
              <a:chOff x="3133436" y="3632696"/>
              <a:chExt cx="4626264" cy="1650504"/>
            </a:xfrm>
          </p:grpSpPr>
          <p:sp>
            <p:nvSpPr>
              <p:cNvPr id="34" name="雲朵形 33"/>
              <p:cNvSpPr/>
              <p:nvPr/>
            </p:nvSpPr>
            <p:spPr>
              <a:xfrm>
                <a:off x="3133436" y="3632696"/>
                <a:ext cx="4088411" cy="1650504"/>
              </a:xfrm>
              <a:prstGeom prst="cloud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7053984" y="4003675"/>
                <a:ext cx="228600" cy="1778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7355898" y="4079875"/>
                <a:ext cx="190500" cy="127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7594600" y="4171950"/>
                <a:ext cx="165100" cy="952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文字方塊 28"/>
              <p:cNvSpPr txBox="1">
                <a:spLocks noChangeArrowheads="1"/>
              </p:cNvSpPr>
              <p:nvPr/>
            </p:nvSpPr>
            <p:spPr bwMode="auto">
              <a:xfrm>
                <a:off x="3465945" y="3844962"/>
                <a:ext cx="345192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0000"/>
                  </a:lnSpc>
                  <a:buSzPct val="80000"/>
                  <a:buFont typeface="Verdana" pitchFamily="34" charset="0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lnSpc>
                    <a:spcPct val="120000"/>
                  </a:lnSpc>
                  <a:buSzPct val="80000"/>
                  <a:buFont typeface="Verdana" pitchFamily="34" charset="0"/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lnSpc>
                    <a:spcPct val="120000"/>
                  </a:lnSpc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Arial" charset="0"/>
                  <a:buChar char="○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SzTx/>
                </a:pPr>
                <a:r>
                  <a:rPr lang="en-US" altLang="zh-HK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if the event takes place on more than one day?</a:t>
                </a:r>
                <a:endParaRPr lang="zh-HK" alt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3" descr="C:\Users\utangv2\Documents\My Documents\LEAP\hi-res\3A\U2\AL1337664_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3472" r="7446" b="49775"/>
          <a:stretch/>
        </p:blipFill>
        <p:spPr bwMode="auto">
          <a:xfrm>
            <a:off x="1872192" y="2268825"/>
            <a:ext cx="2786902" cy="30098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2638062" y="3026683"/>
            <a:ext cx="139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prstClr val="black"/>
                </a:solidFill>
                <a:latin typeface="Calibri"/>
              </a:rPr>
              <a:t>10</a:t>
            </a:r>
            <a:endParaRPr lang="en-GB" sz="8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742836" y="2744107"/>
            <a:ext cx="10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APRIL</a:t>
            </a:r>
            <a:endParaRPr lang="en-GB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文字方塊 27"/>
          <p:cNvSpPr txBox="1"/>
          <p:nvPr/>
        </p:nvSpPr>
        <p:spPr>
          <a:xfrm rot="21250309">
            <a:off x="2244237" y="4082886"/>
            <a:ext cx="212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Music Camp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A4E0273F-B9AA-4027-8D33-B1041A7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utangv2\Documents\My Documents\LEAP\GPPT\Part 2_grey icon.jpg">
            <a:hlinkClick r:id="rId8" action="ppaction://hlinksldjump"/>
            <a:extLst>
              <a:ext uri="{FF2B5EF4-FFF2-40B4-BE49-F238E27FC236}">
                <a16:creationId xmlns:a16="http://schemas.microsoft.com/office/drawing/2014/main" id="{DA4385A1-5413-4DCA-8086-A74A6747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8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CURRENT_PLAYER_ID" val="universal"/>
  <p:tag name="ISPRING_PRESENTATION_COURSE_TITLE" val="PLET2E_3A2_Grammar PPT"/>
  <p:tag name="ISPRING_LMS_API_VERSION" val="SCORM 2004 (4th edition)"/>
  <p:tag name="ISPRING_ULTRA_SCORM_COURSE_ID" val="EC777126-D7CB-443A-B713-1150B929F013"/>
  <p:tag name="ISPRING_CMI5_LAUNCH_METHOD" val="any window"/>
  <p:tag name="ISPRINGCLOUDFOLDERID" val="1"/>
  <p:tag name="ISPRINGONLINEFOLDERID" val="1"/>
  <p:tag name="ISPRING_OUTPUT_FOLDER" val="[[&quot;\uFFFD_\uFFFD\u000E{5F9A7829-1E97-428D-BE66-302A644CD4A7}&quot;,&quot;C:\\Users\\HK1-UCatherineLeung\\OneDrive - Pearson PLC\\Digita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PRESENTATION_TITLE" val="PLET2E_3A2_Grammar PPT"/>
  <p:tag name="ISPRING_FIRST_PUBLISH" val="1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PLAYER_SCENARIO_NOT_SUPPORTED&quot;:&quot;The role-play is not supported in the accessibility mode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MPANY_LOGO_BIG&quot;:&quot;Company Logo\n(266x156)&quot;,&quot;PB_COMPANY_LOGO_SMALL&quot;:&quot;Company Logo (266x50)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OWNLOAD_APP_MESSAGE&quot;:&quot;To view this presentation with video, download free iOS application iSpring Play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LAUNCH_BTN_LABEL&quot;:&quot;Launch&quot;,&quot;PB_LAUNCH_IN_APP_MESSAGE&quot;:&quot;To view with video, use iSpring Play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HIDE_BIO&quot;:&quot;Hide&quot;,&quot;PB_PRESENTER_INFO&quot;:&quot;Presenter Info&quot;,&quot;PB_PRESENTER_NO_INFO&quot;:&quot;No presenter info.&quot;,&quot;PB_PRESENTER_SHOW_BIO&quot;:&quot;See more&quot;,&quot;PB_PRESENTER_VIDEO&quot;:&quot;Presenter Video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TRICTION_MESSAGE_BOX_TITLE&quot;:&quot;Navigation is limited&quot;,&quot;PB_RESUME_PRESENTATION_WINDOW_TEXT&quot;:&quot;Do you want to resume where you left off?&quot;,&quot;PB_RESUME_PRESENTATION_WINDOW_TITLE&quot;:&quot;Resume Presentation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DEFAULT_COURSE_TITLE&quot;:&quot;Course Title Example&quot;,&quot;PB_TITLE_PANEL_MARKER_TOOLS&quot;:&quot;Drawing&quot;,&quot;PB_TITLE_PANEL_NOTES&quot;:&quot;Notes&quot;,&quot;PB_TITLE_PANEL_OUTLINE&quot;:&quot;Outline&quot;,&quot;PB_TITLE_PANEL_PRESENTER_INFO&quot;:&quot;Presenter Info&quot;,&quot;PB_TOOLTIP_ADD_LOGO&quot;:&quot;Click to add a company logo&quot;,&quot;PB_TOOLTIP_CHANGE_LOGO&quot;:&quot;Click to edit a company log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Search…&quot;,&quot;in slide&quot;,&quot;in notes&quot;,&quot;Cancel&quot;,&quot;Pen&quot;,&quot;Highlighter&quot;,&quot;Eraser&quot;,&quot;Erase all&quot;,&quot;Finish drawing&quot;,&quot;Drawing&quot;,&quot;Outline&quot;,&quot;Full screen&quot;,&quot;Exit full screen&quot;,&quot;%SLIDE_NUMBER% of %TOTAL_SLIDES%&quot;,&quot;Do you want to resume where you left off?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Complete the slide to go to the next one.&quot;,&quot;You can only view slides in order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,&quot;Previous&quot;,&quot;Next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Search results&quot;,&quot;No matches found.&quot;,&quot;Slides&quot;,&quot;Next&quot;,&quot;Yes&quot;,&quot;No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0D93A5-9F44-49EC-ABAD-27D5E0FAACD8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D18DD9-1439-497A-90C9-83235AF87707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A523AE-7310-4191-A847-36FD89F63491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0EFC7D-DD52-4775-8141-BC1D141F247E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82454D-18D7-4A2F-A725-F84E7A89F266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914E9E-7812-4CFA-B60C-013C429C221B}: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7C1399-1EA3-447F-A9AC-6E2E7AAE765B}:2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6BE9A0-0B3E-4FE8-9D6C-AB745297697F}: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2418A6-C342-4C30-B7BA-87112FC195AD}: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BF7FD2-D822-42E4-89D3-FABE4EF41D78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19BB6-2A93-4366-AEC1-21EBF2F4DF43}:2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3C4415-146D-4824-AB7B-7FE5EBEAE896}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B9BDD-E66C-438E-A3D1-F4E0FE9DCD16}:2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6623F0-8D9C-4D41-A0AD-389155E04510}:2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CCBF58-93E8-4274-AF17-3986A7B74E59}:2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52E15E-598B-4842-8F29-61C7A6CDE030}:2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C4C9C-7B72-42C5-85A9-AA860B2E5A71}:2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FB87CF-F7AE-4471-85BC-C4DACA92AA71}:2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DF9AE-9923-4894-AB29-B784DD715E3B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5B87BB-CCD1-460C-931F-26E03016682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FA9AA6-8B09-40B6-A110-701048430CC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1C2082-EC0D-4102-BCCA-242DB9C624CF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4D748F-CC2C-4B5F-87FB-3B2412DB4935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35215-F35F-4350-8D11-E0A5162238D4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8D1195-2893-4BD8-85C4-DB104A267D21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8A78AB-AE70-4FE5-8E0F-7C458DE727FD}:2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AFA46-08C7-41B7-9AFB-0EA57778A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CED40-2879-40DE-8F96-BF871D415A9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f272f4c-6868-450d-b92c-fe9379541044"/>
    <ds:schemaRef ds:uri="http://purl.org/dc/dcmitype/"/>
    <ds:schemaRef ds:uri="29be644b-5e4f-49fa-a0ad-cc9dfdad035c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ECF542-5B35-4559-9D7D-BAD20B325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878</Words>
  <Application>Microsoft Office PowerPoint</Application>
  <PresentationFormat>Widescreen</PresentationFormat>
  <Paragraphs>229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Comic Sans MS</vt:lpstr>
      <vt:lpstr>Gill Sans Ultra Bold Condensed</vt:lpstr>
      <vt:lpstr>Open Sans ExtraBold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PLET2E_3A2_Grammar PPT</dc:title>
  <dc:creator>© Pearson Education Asia Limited; Vivian Tang</dc:creator>
  <cp:lastModifiedBy>Catherine Leung</cp:lastModifiedBy>
  <cp:revision>10</cp:revision>
  <dcterms:created xsi:type="dcterms:W3CDTF">2022-07-21T05:42:16Z</dcterms:created>
  <dcterms:modified xsi:type="dcterms:W3CDTF">2022-11-17T15:06:17Z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Order">
    <vt:r8>3728600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